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80" r:id="rId4"/>
    <p:sldId id="261" r:id="rId5"/>
    <p:sldId id="281" r:id="rId6"/>
    <p:sldId id="259" r:id="rId7"/>
    <p:sldId id="260" r:id="rId8"/>
    <p:sldId id="276" r:id="rId9"/>
    <p:sldId id="279" r:id="rId10"/>
    <p:sldId id="277" r:id="rId11"/>
    <p:sldId id="263" r:id="rId12"/>
    <p:sldId id="264" r:id="rId13"/>
    <p:sldId id="266" r:id="rId14"/>
    <p:sldId id="267" r:id="rId15"/>
    <p:sldId id="278" r:id="rId16"/>
    <p:sldId id="274" r:id="rId17"/>
    <p:sldId id="269" r:id="rId18"/>
    <p:sldId id="270" r:id="rId19"/>
    <p:sldId id="275" r:id="rId20"/>
    <p:sldId id="271" r:id="rId21"/>
    <p:sldId id="272" r:id="rId22"/>
  </p:sldIdLst>
  <p:sldSz cx="9144000" cy="5143500" type="screen16x9"/>
  <p:notesSz cx="6858000" cy="9144000"/>
  <p:defaultTextStyle>
    <a:defPPr lvl="0">
      <a:defRPr lang="es-E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661" autoAdjust="0"/>
  </p:normalViewPr>
  <p:slideViewPr>
    <p:cSldViewPr snapToGrid="0">
      <p:cViewPr varScale="1">
        <p:scale>
          <a:sx n="70" d="100"/>
          <a:sy n="70" d="100"/>
        </p:scale>
        <p:origin x="108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6D46A-649C-4F8E-8B06-85D9BAFEF205}" type="datetimeFigureOut">
              <a:rPr lang="es-CO" smtClean="0"/>
              <a:t>9/12/2020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8AE59-D395-4817-8E04-6D4C1DFF2E39}" type="slidenum">
              <a:rPr lang="es-CO" smtClean="0"/>
              <a:t>‹Nº›</a:t>
            </a:fld>
            <a:endParaRPr lang="es-CO"/>
          </a:p>
        </p:txBody>
      </p:sp>
    </p:spTree>
    <p:extLst>
      <p:ext uri="{BB962C8B-B14F-4D97-AF65-F5344CB8AC3E}">
        <p14:creationId xmlns:p14="http://schemas.microsoft.com/office/powerpoint/2010/main" val="1913012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smtClean="0"/>
          </a:p>
          <a:p>
            <a:endParaRPr lang="es-CO"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Buenos días, primero que todo queremos darle las gracias a los instructores que nos acompañan el día de hoy e igualmente a todos los instructores que nos acompañaron en nuestro proceso formativo, los jurados, igualmente agradecer la presencia del coordinador académico, subdirector…., aprendices de otras fichas y demás presentes, muchas gracias por asistir a la sustentación de nuestro proyecto formativo y para nosotros es un orgullo haber llegado a este momento </a:t>
            </a:r>
            <a:r>
              <a:rPr lang="es-CO" sz="1200" kern="1200" dirty="0" smtClean="0">
                <a:solidFill>
                  <a:schemeClr val="tx1"/>
                </a:solidFill>
                <a:effectLst/>
                <a:latin typeface="+mn-lt"/>
                <a:ea typeface="+mn-ea"/>
                <a:cs typeface="+mn-cs"/>
              </a:rPr>
              <a:t>a pesar de las dificultades que se</a:t>
            </a:r>
            <a:r>
              <a:rPr lang="es-CO" sz="1200" kern="1200" baseline="0" dirty="0" smtClean="0">
                <a:solidFill>
                  <a:schemeClr val="tx1"/>
                </a:solidFill>
                <a:effectLst/>
                <a:latin typeface="+mn-lt"/>
                <a:ea typeface="+mn-ea"/>
                <a:cs typeface="+mn-cs"/>
              </a:rPr>
              <a:t> presentaron en el proceso </a:t>
            </a:r>
            <a:endParaRPr lang="en-US" sz="1200" kern="1200" dirty="0" smtClean="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1</a:t>
            </a:fld>
            <a:endParaRPr lang="es-CO"/>
          </a:p>
        </p:txBody>
      </p:sp>
    </p:spTree>
    <p:extLst>
      <p:ext uri="{BB962C8B-B14F-4D97-AF65-F5344CB8AC3E}">
        <p14:creationId xmlns:p14="http://schemas.microsoft.com/office/powerpoint/2010/main" val="2930979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nico</a:t>
            </a:r>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10</a:t>
            </a:fld>
            <a:endParaRPr lang="es-CO"/>
          </a:p>
        </p:txBody>
      </p:sp>
    </p:spTree>
    <p:extLst>
      <p:ext uri="{BB962C8B-B14F-4D97-AF65-F5344CB8AC3E}">
        <p14:creationId xmlns:p14="http://schemas.microsoft.com/office/powerpoint/2010/main" val="875933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smtClean="0"/>
          </a:p>
          <a:p>
            <a:endParaRPr lang="es-CO" dirty="0" smtClean="0"/>
          </a:p>
          <a:p>
            <a:endParaRPr lang="es-CO"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Inicialmente el proyecto se plantea como una aplicación con funcionalidades básicas identificadas en el centro de formación, y desarrollada para suplir esas necesidades puntuales, sin embargo el proyecto planea una implantación a nivel nacional en todos los centros de formación del Sena que no cuenten con un sistema óptimo de información para gestionar la apertura, cierre y notificación de novedades de los mismos, para lo cual la </a:t>
            </a:r>
            <a:r>
              <a:rPr lang="es-CO" sz="1200" kern="1200" dirty="0" smtClean="0">
                <a:solidFill>
                  <a:schemeClr val="tx1"/>
                </a:solidFill>
                <a:effectLst/>
                <a:latin typeface="+mn-lt"/>
                <a:ea typeface="+mn-ea"/>
                <a:cs typeface="+mn-cs"/>
              </a:rPr>
              <a:t>aplicación será escalable</a:t>
            </a:r>
            <a:r>
              <a:rPr lang="es-CO" sz="1200" kern="1200" baseline="0" dirty="0" smtClean="0">
                <a:solidFill>
                  <a:schemeClr val="tx1"/>
                </a:solidFill>
                <a:effectLst/>
                <a:latin typeface="+mn-lt"/>
                <a:ea typeface="+mn-ea"/>
                <a:cs typeface="+mn-cs"/>
              </a:rPr>
              <a:t> por lo que podrá </a:t>
            </a:r>
            <a:r>
              <a:rPr lang="es-CO" sz="1200" kern="1200" dirty="0" smtClean="0">
                <a:solidFill>
                  <a:schemeClr val="tx1"/>
                </a:solidFill>
                <a:effectLst/>
                <a:latin typeface="+mn-lt"/>
                <a:ea typeface="+mn-ea"/>
                <a:cs typeface="+mn-cs"/>
              </a:rPr>
              <a:t>contara </a:t>
            </a:r>
            <a:r>
              <a:rPr lang="es-CO" sz="1200" kern="1200" dirty="0" smtClean="0">
                <a:solidFill>
                  <a:schemeClr val="tx1"/>
                </a:solidFill>
                <a:effectLst/>
                <a:latin typeface="+mn-lt"/>
                <a:ea typeface="+mn-ea"/>
                <a:cs typeface="+mn-cs"/>
              </a:rPr>
              <a:t>con un adecuado nivel de respuesta a medida que el sistema lo requiera con la inclusión de nuevas funcionalidades . </a:t>
            </a:r>
            <a:endParaRPr lang="en-US" sz="1200" kern="1200" dirty="0" smtClean="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11</a:t>
            </a:fld>
            <a:endParaRPr lang="es-CO"/>
          </a:p>
        </p:txBody>
      </p:sp>
    </p:spTree>
    <p:extLst>
      <p:ext uri="{BB962C8B-B14F-4D97-AF65-F5344CB8AC3E}">
        <p14:creationId xmlns:p14="http://schemas.microsoft.com/office/powerpoint/2010/main" val="153969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maicol</a:t>
            </a:r>
            <a:endParaRPr lang="es-CO" dirty="0"/>
          </a:p>
        </p:txBody>
      </p:sp>
      <p:sp>
        <p:nvSpPr>
          <p:cNvPr id="4" name="Marcador de número de diapositiva 3"/>
          <p:cNvSpPr>
            <a:spLocks noGrp="1"/>
          </p:cNvSpPr>
          <p:nvPr>
            <p:ph type="sldNum" sz="quarter" idx="5"/>
          </p:nvPr>
        </p:nvSpPr>
        <p:spPr/>
        <p:txBody>
          <a:bodyPr/>
          <a:lstStyle/>
          <a:p>
            <a:fld id="{D018AE59-D395-4817-8E04-6D4C1DFF2E39}" type="slidenum">
              <a:rPr lang="es-CO" smtClean="0"/>
              <a:t>12</a:t>
            </a:fld>
            <a:endParaRPr lang="es-CO"/>
          </a:p>
        </p:txBody>
      </p:sp>
    </p:spTree>
    <p:extLst>
      <p:ext uri="{BB962C8B-B14F-4D97-AF65-F5344CB8AC3E}">
        <p14:creationId xmlns:p14="http://schemas.microsoft.com/office/powerpoint/2010/main" val="53113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juan</a:t>
            </a:r>
          </a:p>
        </p:txBody>
      </p:sp>
      <p:sp>
        <p:nvSpPr>
          <p:cNvPr id="4" name="Marcador de número de diapositiva 3"/>
          <p:cNvSpPr>
            <a:spLocks noGrp="1"/>
          </p:cNvSpPr>
          <p:nvPr>
            <p:ph type="sldNum" sz="quarter" idx="5"/>
          </p:nvPr>
        </p:nvSpPr>
        <p:spPr/>
        <p:txBody>
          <a:bodyPr/>
          <a:lstStyle/>
          <a:p>
            <a:fld id="{D018AE59-D395-4817-8E04-6D4C1DFF2E39}" type="slidenum">
              <a:rPr lang="es-CO" smtClean="0"/>
              <a:t>13</a:t>
            </a:fld>
            <a:endParaRPr lang="es-CO"/>
          </a:p>
        </p:txBody>
      </p:sp>
    </p:spTree>
    <p:extLst>
      <p:ext uri="{BB962C8B-B14F-4D97-AF65-F5344CB8AC3E}">
        <p14:creationId xmlns:p14="http://schemas.microsoft.com/office/powerpoint/2010/main" val="3375151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nico</a:t>
            </a:r>
            <a:endParaRPr lang="es-CO" dirty="0"/>
          </a:p>
        </p:txBody>
      </p:sp>
      <p:sp>
        <p:nvSpPr>
          <p:cNvPr id="4" name="Marcador de número de diapositiva 3"/>
          <p:cNvSpPr>
            <a:spLocks noGrp="1"/>
          </p:cNvSpPr>
          <p:nvPr>
            <p:ph type="sldNum" sz="quarter" idx="5"/>
          </p:nvPr>
        </p:nvSpPr>
        <p:spPr/>
        <p:txBody>
          <a:bodyPr/>
          <a:lstStyle/>
          <a:p>
            <a:fld id="{D018AE59-D395-4817-8E04-6D4C1DFF2E39}" type="slidenum">
              <a:rPr lang="es-CO" smtClean="0"/>
              <a:t>14</a:t>
            </a:fld>
            <a:endParaRPr lang="es-CO"/>
          </a:p>
        </p:txBody>
      </p:sp>
    </p:spTree>
    <p:extLst>
      <p:ext uri="{BB962C8B-B14F-4D97-AF65-F5344CB8AC3E}">
        <p14:creationId xmlns:p14="http://schemas.microsoft.com/office/powerpoint/2010/main" val="1515891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smtClean="0"/>
          </a:p>
          <a:p>
            <a:endParaRPr lang="es-CO" dirty="0" smtClean="0"/>
          </a:p>
          <a:p>
            <a:endParaRPr lang="es-CO"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Otra de las metodologías utilizadas fue el Diagrama de Gantt ya que nos permitió planificar cada una de las tareas y actividades que debíamos realizar para cumplir con el desarrollo del proyecto, el cual fue el indicador del estado del proyecto conforme pasaban los días y fue la base para realizar el proceso de la metodología </a:t>
            </a:r>
            <a:r>
              <a:rPr lang="es-CO" sz="1200" kern="1200" dirty="0" err="1" smtClean="0">
                <a:solidFill>
                  <a:schemeClr val="tx1"/>
                </a:solidFill>
                <a:effectLst/>
                <a:latin typeface="+mn-lt"/>
                <a:ea typeface="+mn-ea"/>
                <a:cs typeface="+mn-cs"/>
              </a:rPr>
              <a:t>Scrum</a:t>
            </a:r>
            <a:r>
              <a:rPr lang="es-CO" sz="1200" kern="1200" dirty="0" smtClean="0">
                <a:solidFill>
                  <a:schemeClr val="tx1"/>
                </a:solidFill>
                <a:effectLst/>
                <a:latin typeface="+mn-lt"/>
                <a:ea typeface="+mn-ea"/>
                <a:cs typeface="+mn-cs"/>
              </a:rPr>
              <a:t> explicada anteriormente </a:t>
            </a:r>
            <a:endParaRPr lang="en-US" sz="1200" kern="1200" dirty="0" smtClean="0">
              <a:solidFill>
                <a:schemeClr val="tx1"/>
              </a:solidFill>
              <a:effectLst/>
              <a:latin typeface="+mn-lt"/>
              <a:ea typeface="+mn-ea"/>
              <a:cs typeface="+mn-cs"/>
            </a:endParaRPr>
          </a:p>
          <a:p>
            <a:endParaRPr lang="es-CO" dirty="0" smtClean="0"/>
          </a:p>
          <a:p>
            <a:endParaRPr lang="es-CO" dirty="0" smtClean="0"/>
          </a:p>
          <a:p>
            <a:endParaRPr lang="es-CO" dirty="0" smtClean="0"/>
          </a:p>
          <a:p>
            <a:endParaRPr lang="es-CO" dirty="0" smtClean="0"/>
          </a:p>
          <a:p>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15</a:t>
            </a:fld>
            <a:endParaRPr lang="es-CO"/>
          </a:p>
        </p:txBody>
      </p:sp>
    </p:spTree>
    <p:extLst>
      <p:ext uri="{BB962C8B-B14F-4D97-AF65-F5344CB8AC3E}">
        <p14:creationId xmlns:p14="http://schemas.microsoft.com/office/powerpoint/2010/main" val="185740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maicol</a:t>
            </a:r>
            <a:endParaRPr lang="es-CO" dirty="0"/>
          </a:p>
        </p:txBody>
      </p:sp>
      <p:sp>
        <p:nvSpPr>
          <p:cNvPr id="4" name="Marcador de número de diapositiva 3"/>
          <p:cNvSpPr>
            <a:spLocks noGrp="1"/>
          </p:cNvSpPr>
          <p:nvPr>
            <p:ph type="sldNum" sz="quarter" idx="5"/>
          </p:nvPr>
        </p:nvSpPr>
        <p:spPr/>
        <p:txBody>
          <a:bodyPr/>
          <a:lstStyle/>
          <a:p>
            <a:fld id="{D018AE59-D395-4817-8E04-6D4C1DFF2E39}" type="slidenum">
              <a:rPr lang="es-CO" smtClean="0"/>
              <a:t>16</a:t>
            </a:fld>
            <a:endParaRPr lang="es-CO"/>
          </a:p>
        </p:txBody>
      </p:sp>
    </p:spTree>
    <p:extLst>
      <p:ext uri="{BB962C8B-B14F-4D97-AF65-F5344CB8AC3E}">
        <p14:creationId xmlns:p14="http://schemas.microsoft.com/office/powerpoint/2010/main" val="4081506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i="0" kern="1200" dirty="0">
                <a:solidFill>
                  <a:schemeClr val="tx1"/>
                </a:solidFill>
                <a:effectLst/>
                <a:latin typeface="+mn-lt"/>
                <a:ea typeface="+mn-ea"/>
                <a:cs typeface="+mn-cs"/>
              </a:rPr>
              <a:t>juan</a:t>
            </a:r>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17</a:t>
            </a:fld>
            <a:endParaRPr lang="es-CO"/>
          </a:p>
        </p:txBody>
      </p:sp>
    </p:spTree>
    <p:extLst>
      <p:ext uri="{BB962C8B-B14F-4D97-AF65-F5344CB8AC3E}">
        <p14:creationId xmlns:p14="http://schemas.microsoft.com/office/powerpoint/2010/main" val="700560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nico</a:t>
            </a:r>
            <a:endParaRPr lang="es-CO" dirty="0"/>
          </a:p>
          <a:p>
            <a:endParaRPr lang="es-CO" dirty="0"/>
          </a:p>
          <a:p>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18</a:t>
            </a:fld>
            <a:endParaRPr lang="es-CO"/>
          </a:p>
        </p:txBody>
      </p:sp>
    </p:spTree>
    <p:extLst>
      <p:ext uri="{BB962C8B-B14F-4D97-AF65-F5344CB8AC3E}">
        <p14:creationId xmlns:p14="http://schemas.microsoft.com/office/powerpoint/2010/main" val="3507766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smtClean="0">
                <a:solidFill>
                  <a:schemeClr val="tx1"/>
                </a:solidFill>
                <a:effectLst/>
                <a:latin typeface="+mn-lt"/>
                <a:ea typeface="+mn-ea"/>
                <a:cs typeface="+mn-cs"/>
              </a:rPr>
              <a:t>Algunas </a:t>
            </a:r>
            <a:r>
              <a:rPr lang="es-CO" sz="1200" kern="1200" dirty="0" smtClean="0">
                <a:solidFill>
                  <a:schemeClr val="tx1"/>
                </a:solidFill>
                <a:effectLst/>
                <a:latin typeface="+mn-lt"/>
                <a:ea typeface="+mn-ea"/>
                <a:cs typeface="+mn-cs"/>
              </a:rPr>
              <a:t>de las funcionalidad que podrá tener el sistema a futuro podrán ser la integración de los horarios de instructores/ ambientes, </a:t>
            </a:r>
          </a:p>
          <a:p>
            <a:endParaRPr lang="en-US" sz="1200" kern="1200" dirty="0" smtClean="0">
              <a:solidFill>
                <a:schemeClr val="tx1"/>
              </a:solidFill>
              <a:effectLst/>
              <a:latin typeface="+mn-lt"/>
              <a:ea typeface="+mn-ea"/>
              <a:cs typeface="+mn-cs"/>
            </a:endParaRPr>
          </a:p>
          <a:p>
            <a:r>
              <a:rPr lang="es-CO" sz="1200" kern="1200" dirty="0" smtClean="0">
                <a:solidFill>
                  <a:schemeClr val="tx1"/>
                </a:solidFill>
                <a:effectLst/>
                <a:latin typeface="+mn-lt"/>
                <a:ea typeface="+mn-ea"/>
                <a:cs typeface="+mn-cs"/>
              </a:rPr>
              <a:t>además se podrá incluir el inventario del mismo, </a:t>
            </a:r>
          </a:p>
          <a:p>
            <a:endParaRPr lang="en-US" sz="1200" kern="1200" dirty="0" smtClean="0">
              <a:solidFill>
                <a:schemeClr val="tx1"/>
              </a:solidFill>
              <a:effectLst/>
              <a:latin typeface="+mn-lt"/>
              <a:ea typeface="+mn-ea"/>
              <a:cs typeface="+mn-cs"/>
            </a:endParaRPr>
          </a:p>
          <a:p>
            <a:r>
              <a:rPr lang="es-CO" sz="1200" kern="1200" dirty="0" smtClean="0">
                <a:solidFill>
                  <a:schemeClr val="tx1"/>
                </a:solidFill>
                <a:effectLst/>
                <a:latin typeface="+mn-lt"/>
                <a:ea typeface="+mn-ea"/>
                <a:cs typeface="+mn-cs"/>
              </a:rPr>
              <a:t> también incluir la funcionalidad de reservas no solo de ambientes sino de otros espacios del centro como biblioteca, auditorios, canchas y demás, </a:t>
            </a:r>
          </a:p>
          <a:p>
            <a:endParaRPr lang="en-US" sz="1200" kern="1200" dirty="0" smtClean="0">
              <a:solidFill>
                <a:schemeClr val="tx1"/>
              </a:solidFill>
              <a:effectLst/>
              <a:latin typeface="+mn-lt"/>
              <a:ea typeface="+mn-ea"/>
              <a:cs typeface="+mn-cs"/>
            </a:endParaRPr>
          </a:p>
          <a:p>
            <a:r>
              <a:rPr lang="es-CO" sz="1200" kern="1200" dirty="0" smtClean="0">
                <a:solidFill>
                  <a:schemeClr val="tx1"/>
                </a:solidFill>
                <a:effectLst/>
                <a:latin typeface="+mn-lt"/>
                <a:ea typeface="+mn-ea"/>
                <a:cs typeface="+mn-cs"/>
              </a:rPr>
              <a:t>adicionalmente se podría incluir un  mapa donde se pueda visualizar en tiempo real de los ambientes que se encuentran ocupados y </a:t>
            </a:r>
            <a:r>
              <a:rPr lang="es-CO" sz="1200" kern="1200" dirty="0" err="1" smtClean="0">
                <a:solidFill>
                  <a:schemeClr val="tx1"/>
                </a:solidFill>
                <a:effectLst/>
                <a:latin typeface="+mn-lt"/>
                <a:ea typeface="+mn-ea"/>
                <a:cs typeface="+mn-cs"/>
              </a:rPr>
              <a:t>qns</a:t>
            </a:r>
            <a:r>
              <a:rPr lang="es-CO" sz="1200" kern="1200" dirty="0" smtClean="0">
                <a:solidFill>
                  <a:schemeClr val="tx1"/>
                </a:solidFill>
                <a:effectLst/>
                <a:latin typeface="+mn-lt"/>
                <a:ea typeface="+mn-ea"/>
                <a:cs typeface="+mn-cs"/>
              </a:rPr>
              <a:t> los ocupan,</a:t>
            </a:r>
          </a:p>
          <a:p>
            <a:r>
              <a:rPr lang="es-CO" sz="1200" kern="1200" dirty="0" smtClean="0">
                <a:solidFill>
                  <a:schemeClr val="tx1"/>
                </a:solidFill>
                <a:effectLst/>
                <a:latin typeface="+mn-lt"/>
                <a:ea typeface="+mn-ea"/>
                <a:cs typeface="+mn-cs"/>
              </a:rPr>
              <a:t>además, se podrían incluir notificaciones push que puedan informar a la persona encargada de los ambientes cuando se realice alguna solicitud de reporte de novedades o solicitud de llaves, las anteriores algunas de las diversas funcionalidades que se podrían incluir al sistema</a:t>
            </a:r>
            <a:endParaRPr lang="en-U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D018AE59-D395-4817-8E04-6D4C1DFF2E39}" type="slidenum">
              <a:rPr lang="es-CO" smtClean="0"/>
              <a:t>19</a:t>
            </a:fld>
            <a:endParaRPr lang="es-CO"/>
          </a:p>
        </p:txBody>
      </p:sp>
    </p:spTree>
    <p:extLst>
      <p:ext uri="{BB962C8B-B14F-4D97-AF65-F5344CB8AC3E}">
        <p14:creationId xmlns:p14="http://schemas.microsoft.com/office/powerpoint/2010/main" val="3319533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hacemos parte de la ficha </a:t>
            </a:r>
            <a:r>
              <a:rPr lang="es-CO" sz="1200" kern="1200" dirty="0" smtClean="0">
                <a:solidFill>
                  <a:schemeClr val="tx1"/>
                </a:solidFill>
                <a:effectLst/>
                <a:latin typeface="+mn-lt"/>
                <a:ea typeface="+mn-ea"/>
                <a:cs typeface="+mn-cs"/>
              </a:rPr>
              <a:t>190 79 02 </a:t>
            </a:r>
            <a:r>
              <a:rPr lang="es-CO" sz="1200" kern="1200" dirty="0" smtClean="0">
                <a:solidFill>
                  <a:schemeClr val="tx1"/>
                </a:solidFill>
                <a:effectLst/>
                <a:latin typeface="+mn-lt"/>
                <a:ea typeface="+mn-ea"/>
                <a:cs typeface="+mn-cs"/>
              </a:rPr>
              <a:t>del programa de análisis y desarrollo de sistemas de información </a:t>
            </a:r>
            <a:endParaRPr lang="en-US" sz="1200" kern="1200" dirty="0" smtClean="0">
              <a:solidFill>
                <a:schemeClr val="tx1"/>
              </a:solidFill>
              <a:effectLst/>
              <a:latin typeface="+mn-lt"/>
              <a:ea typeface="+mn-ea"/>
              <a:cs typeface="+mn-cs"/>
            </a:endParaRPr>
          </a:p>
          <a:p>
            <a:endParaRPr lang="es-CO" dirty="0" smtClean="0"/>
          </a:p>
          <a:p>
            <a:endParaRPr lang="es-CO" dirty="0" smtClean="0"/>
          </a:p>
          <a:p>
            <a:endParaRPr lang="es-CO" dirty="0" smtClean="0"/>
          </a:p>
          <a:p>
            <a:r>
              <a:rPr lang="es-CO" dirty="0" smtClean="0"/>
              <a:t>Dani</a:t>
            </a:r>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2</a:t>
            </a:fld>
            <a:endParaRPr lang="es-CO"/>
          </a:p>
        </p:txBody>
      </p:sp>
    </p:spTree>
    <p:extLst>
      <p:ext uri="{BB962C8B-B14F-4D97-AF65-F5344CB8AC3E}">
        <p14:creationId xmlns:p14="http://schemas.microsoft.com/office/powerpoint/2010/main" val="4076554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maicool</a:t>
            </a:r>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20</a:t>
            </a:fld>
            <a:endParaRPr lang="es-CO"/>
          </a:p>
        </p:txBody>
      </p:sp>
    </p:spTree>
    <p:extLst>
      <p:ext uri="{BB962C8B-B14F-4D97-AF65-F5344CB8AC3E}">
        <p14:creationId xmlns:p14="http://schemas.microsoft.com/office/powerpoint/2010/main" val="2360829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mai</a:t>
            </a:r>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21</a:t>
            </a:fld>
            <a:endParaRPr lang="es-CO"/>
          </a:p>
        </p:txBody>
      </p:sp>
    </p:spTree>
    <p:extLst>
      <p:ext uri="{BB962C8B-B14F-4D97-AF65-F5344CB8AC3E}">
        <p14:creationId xmlns:p14="http://schemas.microsoft.com/office/powerpoint/2010/main" val="1560105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200" kern="1200" dirty="0" smtClean="0">
                <a:solidFill>
                  <a:schemeClr val="tx1"/>
                </a:solidFill>
                <a:effectLst/>
                <a:latin typeface="+mn-lt"/>
                <a:ea typeface="+mn-ea"/>
                <a:cs typeface="+mn-cs"/>
              </a:rPr>
              <a:t>Me presento mi nombre es Daniela Valderrama mi papel durante el desarrollo del proyecto fue el de analista (encargada de la parte de la documentación y posteriormente apoyando la parte del back ), el de mis compañeros Juan </a:t>
            </a:r>
            <a:r>
              <a:rPr lang="es-CO" sz="1200" kern="1200" dirty="0" err="1" smtClean="0">
                <a:solidFill>
                  <a:schemeClr val="tx1"/>
                </a:solidFill>
                <a:effectLst/>
                <a:latin typeface="+mn-lt"/>
                <a:ea typeface="+mn-ea"/>
                <a:cs typeface="+mn-cs"/>
              </a:rPr>
              <a:t>jose</a:t>
            </a:r>
            <a:r>
              <a:rPr lang="es-CO" sz="1200" kern="1200" dirty="0" smtClean="0">
                <a:solidFill>
                  <a:schemeClr val="tx1"/>
                </a:solidFill>
                <a:effectLst/>
                <a:latin typeface="+mn-lt"/>
                <a:ea typeface="+mn-ea"/>
                <a:cs typeface="+mn-cs"/>
              </a:rPr>
              <a:t> Ortiz (desarrollando la parte del back, base de datos y despliegue del proyecto en la parte del back), </a:t>
            </a:r>
            <a:r>
              <a:rPr lang="es-CO" sz="1200" kern="1200" dirty="0" err="1" smtClean="0">
                <a:solidFill>
                  <a:schemeClr val="tx1"/>
                </a:solidFill>
                <a:effectLst/>
                <a:latin typeface="+mn-lt"/>
                <a:ea typeface="+mn-ea"/>
                <a:cs typeface="+mn-cs"/>
              </a:rPr>
              <a:t>nicolas</a:t>
            </a:r>
            <a:r>
              <a:rPr lang="es-CO" sz="1200" kern="1200" dirty="0" smtClean="0">
                <a:solidFill>
                  <a:schemeClr val="tx1"/>
                </a:solidFill>
                <a:effectLst/>
                <a:latin typeface="+mn-lt"/>
                <a:ea typeface="+mn-ea"/>
                <a:cs typeface="+mn-cs"/>
              </a:rPr>
              <a:t> Gonzales (</a:t>
            </a:r>
            <a:r>
              <a:rPr lang="es-CO" sz="1200" kern="1200" dirty="0" err="1" smtClean="0">
                <a:solidFill>
                  <a:schemeClr val="tx1"/>
                </a:solidFill>
                <a:effectLst/>
                <a:latin typeface="+mn-lt"/>
                <a:ea typeface="+mn-ea"/>
                <a:cs typeface="+mn-cs"/>
              </a:rPr>
              <a:t>Desarollando</a:t>
            </a:r>
            <a:r>
              <a:rPr lang="es-CO" sz="1200" kern="1200" dirty="0" smtClean="0">
                <a:solidFill>
                  <a:schemeClr val="tx1"/>
                </a:solidFill>
                <a:effectLst/>
                <a:latin typeface="+mn-lt"/>
                <a:ea typeface="+mn-ea"/>
                <a:cs typeface="+mn-cs"/>
              </a:rPr>
              <a:t> la parte del </a:t>
            </a:r>
            <a:r>
              <a:rPr lang="es-CO" sz="1200" kern="1200" dirty="0" err="1" smtClean="0">
                <a:solidFill>
                  <a:schemeClr val="tx1"/>
                </a:solidFill>
                <a:effectLst/>
                <a:latin typeface="+mn-lt"/>
                <a:ea typeface="+mn-ea"/>
                <a:cs typeface="+mn-cs"/>
              </a:rPr>
              <a:t>front</a:t>
            </a:r>
            <a:r>
              <a:rPr lang="es-CO" sz="1200" kern="1200" dirty="0" smtClean="0">
                <a:solidFill>
                  <a:schemeClr val="tx1"/>
                </a:solidFill>
                <a:effectLst/>
                <a:latin typeface="+mn-lt"/>
                <a:ea typeface="+mn-ea"/>
                <a:cs typeface="+mn-cs"/>
              </a:rPr>
              <a:t> e igualmente realizar el despliegue del proyecto en la parte del </a:t>
            </a:r>
            <a:r>
              <a:rPr lang="es-CO" sz="1200" kern="1200" dirty="0" err="1" smtClean="0">
                <a:solidFill>
                  <a:schemeClr val="tx1"/>
                </a:solidFill>
                <a:effectLst/>
                <a:latin typeface="+mn-lt"/>
                <a:ea typeface="+mn-ea"/>
                <a:cs typeface="+mn-cs"/>
              </a:rPr>
              <a:t>front</a:t>
            </a:r>
            <a:r>
              <a:rPr lang="es-CO" sz="1200" kern="1200" dirty="0" smtClean="0">
                <a:solidFill>
                  <a:schemeClr val="tx1"/>
                </a:solidFill>
                <a:effectLst/>
                <a:latin typeface="+mn-lt"/>
                <a:ea typeface="+mn-ea"/>
                <a:cs typeface="+mn-cs"/>
              </a:rPr>
              <a:t>) y Maicol Páez (como desarrollador </a:t>
            </a:r>
            <a:r>
              <a:rPr lang="es-CO" sz="1200" kern="1200" dirty="0" err="1" smtClean="0">
                <a:solidFill>
                  <a:schemeClr val="tx1"/>
                </a:solidFill>
                <a:effectLst/>
                <a:latin typeface="+mn-lt"/>
                <a:ea typeface="+mn-ea"/>
                <a:cs typeface="+mn-cs"/>
              </a:rPr>
              <a:t>front</a:t>
            </a:r>
            <a:r>
              <a:rPr lang="es-CO" sz="1200" kern="1200" dirty="0" smtClean="0">
                <a:solidFill>
                  <a:schemeClr val="tx1"/>
                </a:solidFill>
                <a:effectLst/>
                <a:latin typeface="+mn-lt"/>
                <a:ea typeface="+mn-ea"/>
                <a:cs typeface="+mn-cs"/>
              </a:rPr>
              <a:t> y Tester),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nuestro proyecto Se llama </a:t>
            </a:r>
            <a:r>
              <a:rPr lang="es-MX" sz="1200" kern="1200" dirty="0" err="1" smtClean="0">
                <a:solidFill>
                  <a:schemeClr val="tx1"/>
                </a:solidFill>
                <a:effectLst/>
                <a:latin typeface="+mn-lt"/>
                <a:ea typeface="+mn-ea"/>
                <a:cs typeface="+mn-cs"/>
              </a:rPr>
              <a:t>alert</a:t>
            </a:r>
            <a:r>
              <a:rPr lang="es-MX" sz="1200" kern="1200" dirty="0" smtClean="0">
                <a:solidFill>
                  <a:schemeClr val="tx1"/>
                </a:solidFill>
                <a:effectLst/>
                <a:latin typeface="+mn-lt"/>
                <a:ea typeface="+mn-ea"/>
                <a:cs typeface="+mn-cs"/>
              </a:rPr>
              <a:t> Room,  es una aplicación web dirigida a instructores, personal encargado de la seguridad de los ambientes de formación y personal administrativo del Sena regional Quindío centro de comercio y turismo para la gestión de novedades y llaves de los ambientes de formación, su lema es eficiencia y agilidad ya que estas son cualidades que se buscan al usar la aplicación mejorando la capacidad de comunicación y atención para la apertura, cierre y notificación de novedades de los ambientes.</a:t>
            </a:r>
            <a:endParaRPr lang="en-US" sz="1200" kern="1200" dirty="0" smtClean="0">
              <a:solidFill>
                <a:schemeClr val="tx1"/>
              </a:solidFill>
              <a:effectLst/>
              <a:latin typeface="+mn-lt"/>
              <a:ea typeface="+mn-ea"/>
              <a:cs typeface="+mn-cs"/>
            </a:endParaRPr>
          </a:p>
          <a:p>
            <a:endParaRPr lang="es-CO" dirty="0" smtClean="0"/>
          </a:p>
          <a:p>
            <a:endParaRPr lang="es-CO" dirty="0" smtClean="0"/>
          </a:p>
          <a:p>
            <a:endParaRPr lang="es-CO" dirty="0" smtClean="0"/>
          </a:p>
          <a:p>
            <a:r>
              <a:rPr lang="es-CO" dirty="0" smtClean="0"/>
              <a:t>Dani</a:t>
            </a:r>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3</a:t>
            </a:fld>
            <a:endParaRPr lang="es-CO"/>
          </a:p>
        </p:txBody>
      </p:sp>
    </p:spTree>
    <p:extLst>
      <p:ext uri="{BB962C8B-B14F-4D97-AF65-F5344CB8AC3E}">
        <p14:creationId xmlns:p14="http://schemas.microsoft.com/office/powerpoint/2010/main" val="261079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nuestro proyecto Se llama </a:t>
            </a:r>
            <a:r>
              <a:rPr lang="es-MX" sz="1200" kern="1200" dirty="0" err="1" smtClean="0">
                <a:solidFill>
                  <a:schemeClr val="tx1"/>
                </a:solidFill>
                <a:effectLst/>
                <a:latin typeface="+mn-lt"/>
                <a:ea typeface="+mn-ea"/>
                <a:cs typeface="+mn-cs"/>
              </a:rPr>
              <a:t>alert</a:t>
            </a:r>
            <a:r>
              <a:rPr lang="es-MX" sz="1200" kern="1200" dirty="0" smtClean="0">
                <a:solidFill>
                  <a:schemeClr val="tx1"/>
                </a:solidFill>
                <a:effectLst/>
                <a:latin typeface="+mn-lt"/>
                <a:ea typeface="+mn-ea"/>
                <a:cs typeface="+mn-cs"/>
              </a:rPr>
              <a:t> Room,  es una aplicación web dirigida a instructores, personal encargado de la seguridad de los ambientes de formación y personal administrativo del Sena regional Quindío centro de comercio y turismo para la gestión de novedades y llaves de los ambientes de formación, su lema es eficiencia y agilidad ya que estas son cualidades que se buscan al usar la aplicación mejorando la capacidad de comunicación y atención para la apertura, cierre y notificación de novedades de los ambientes.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Dani</a:t>
            </a:r>
            <a:endParaRPr lang="en-U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D018AE59-D395-4817-8E04-6D4C1DFF2E39}" type="slidenum">
              <a:rPr lang="es-CO" smtClean="0"/>
              <a:t>4</a:t>
            </a:fld>
            <a:endParaRPr lang="es-CO"/>
          </a:p>
        </p:txBody>
      </p:sp>
    </p:spTree>
    <p:extLst>
      <p:ext uri="{BB962C8B-B14F-4D97-AF65-F5344CB8AC3E}">
        <p14:creationId xmlns:p14="http://schemas.microsoft.com/office/powerpoint/2010/main" val="401690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mn-ea"/>
                <a:cs typeface="+mn-cs"/>
              </a:rPr>
              <a:t>Dani</a:t>
            </a:r>
          </a:p>
        </p:txBody>
      </p:sp>
      <p:sp>
        <p:nvSpPr>
          <p:cNvPr id="4" name="Marcador de número de diapositiva 3"/>
          <p:cNvSpPr>
            <a:spLocks noGrp="1"/>
          </p:cNvSpPr>
          <p:nvPr>
            <p:ph type="sldNum" sz="quarter" idx="5"/>
          </p:nvPr>
        </p:nvSpPr>
        <p:spPr/>
        <p:txBody>
          <a:bodyPr/>
          <a:lstStyle/>
          <a:p>
            <a:fld id="{D018AE59-D395-4817-8E04-6D4C1DFF2E39}" type="slidenum">
              <a:rPr lang="es-CO" smtClean="0"/>
              <a:t>5</a:t>
            </a:fld>
            <a:endParaRPr lang="es-CO"/>
          </a:p>
        </p:txBody>
      </p:sp>
    </p:spTree>
    <p:extLst>
      <p:ext uri="{BB962C8B-B14F-4D97-AF65-F5344CB8AC3E}">
        <p14:creationId xmlns:p14="http://schemas.microsoft.com/office/powerpoint/2010/main" val="225010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nico</a:t>
            </a:r>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6</a:t>
            </a:fld>
            <a:endParaRPr lang="es-CO"/>
          </a:p>
        </p:txBody>
      </p:sp>
    </p:spTree>
    <p:extLst>
      <p:ext uri="{BB962C8B-B14F-4D97-AF65-F5344CB8AC3E}">
        <p14:creationId xmlns:p14="http://schemas.microsoft.com/office/powerpoint/2010/main" val="2857988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kern="1200" dirty="0" smtClean="0">
              <a:solidFill>
                <a:schemeClr val="tx1"/>
              </a:solidFill>
              <a:effectLst/>
              <a:latin typeface="+mn-lt"/>
              <a:ea typeface="+mn-ea"/>
              <a:cs typeface="+mn-cs"/>
            </a:endParaRPr>
          </a:p>
          <a:p>
            <a:endParaRPr lang="es-CO" sz="1200" kern="1200" dirty="0" smtClean="0">
              <a:solidFill>
                <a:schemeClr val="tx1"/>
              </a:solidFill>
              <a:effectLst/>
              <a:latin typeface="+mn-lt"/>
              <a:ea typeface="+mn-ea"/>
              <a:cs typeface="+mn-cs"/>
            </a:endParaRPr>
          </a:p>
          <a:p>
            <a:r>
              <a:rPr lang="es-CO" sz="1200" kern="1200" dirty="0" smtClean="0">
                <a:solidFill>
                  <a:schemeClr val="tx1"/>
                </a:solidFill>
                <a:effectLst/>
                <a:latin typeface="+mn-lt"/>
                <a:ea typeface="+mn-ea"/>
                <a:cs typeface="+mn-cs"/>
              </a:rPr>
              <a:t>Debido a que el centro cuenta con más de 20 ambientes de formación y una sola persona encargada de la apertura, cierre y registro de las novedades que se presenten en los mismo, De acuerdo con los instructores encuestados este proceso puede tardar entre 5 y más de 10 minutos, lo cual perjudica el tiempo de formación de los aprendices, así como el tiempo de descanso de los instructores al tener que realizar la búsqueda de la persona encargada de los ambientes por todo el centro para solicitar abrir, cerrar o reportar alguna anomalía presente en el ambientes lo cual evidencia un deficiente sistema de información actual que facilite el proceso.</a:t>
            </a:r>
            <a:endParaRPr lang="en-U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D018AE59-D395-4817-8E04-6D4C1DFF2E39}" type="slidenum">
              <a:rPr lang="es-CO" smtClean="0"/>
              <a:t>7</a:t>
            </a:fld>
            <a:endParaRPr lang="es-CO"/>
          </a:p>
        </p:txBody>
      </p:sp>
    </p:spTree>
    <p:extLst>
      <p:ext uri="{BB962C8B-B14F-4D97-AF65-F5344CB8AC3E}">
        <p14:creationId xmlns:p14="http://schemas.microsoft.com/office/powerpoint/2010/main" val="1364096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maicol</a:t>
            </a:r>
            <a:endParaRPr lang="es-CO" dirty="0"/>
          </a:p>
        </p:txBody>
      </p:sp>
      <p:sp>
        <p:nvSpPr>
          <p:cNvPr id="4" name="Marcador de número de diapositiva 3"/>
          <p:cNvSpPr>
            <a:spLocks noGrp="1"/>
          </p:cNvSpPr>
          <p:nvPr>
            <p:ph type="sldNum" sz="quarter" idx="5"/>
          </p:nvPr>
        </p:nvSpPr>
        <p:spPr/>
        <p:txBody>
          <a:bodyPr/>
          <a:lstStyle/>
          <a:p>
            <a:fld id="{D018AE59-D395-4817-8E04-6D4C1DFF2E39}" type="slidenum">
              <a:rPr lang="es-CO" smtClean="0"/>
              <a:t>8</a:t>
            </a:fld>
            <a:endParaRPr lang="es-CO"/>
          </a:p>
        </p:txBody>
      </p:sp>
    </p:spTree>
    <p:extLst>
      <p:ext uri="{BB962C8B-B14F-4D97-AF65-F5344CB8AC3E}">
        <p14:creationId xmlns:p14="http://schemas.microsoft.com/office/powerpoint/2010/main" val="1209862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Font typeface="Wingdings" panose="05000000000000000000" pitchFamily="2" charset="2"/>
              <a:buNone/>
            </a:pPr>
            <a:r>
              <a:rPr lang="es-MX" dirty="0">
                <a:solidFill>
                  <a:srgbClr val="4D4D4D"/>
                </a:solidFill>
              </a:rPr>
              <a:t>juan </a:t>
            </a:r>
          </a:p>
          <a:p>
            <a:endParaRPr lang="es-CO" dirty="0"/>
          </a:p>
        </p:txBody>
      </p:sp>
      <p:sp>
        <p:nvSpPr>
          <p:cNvPr id="4" name="Marcador de número de diapositiva 3"/>
          <p:cNvSpPr>
            <a:spLocks noGrp="1"/>
          </p:cNvSpPr>
          <p:nvPr>
            <p:ph type="sldNum" sz="quarter" idx="10"/>
          </p:nvPr>
        </p:nvSpPr>
        <p:spPr/>
        <p:txBody>
          <a:bodyPr/>
          <a:lstStyle/>
          <a:p>
            <a:fld id="{D018AE59-D395-4817-8E04-6D4C1DFF2E39}" type="slidenum">
              <a:rPr lang="es-CO" smtClean="0"/>
              <a:t>9</a:t>
            </a:fld>
            <a:endParaRPr lang="es-CO"/>
          </a:p>
        </p:txBody>
      </p:sp>
    </p:spTree>
    <p:extLst>
      <p:ext uri="{BB962C8B-B14F-4D97-AF65-F5344CB8AC3E}">
        <p14:creationId xmlns:p14="http://schemas.microsoft.com/office/powerpoint/2010/main" val="3316431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566B0-3E59-A84D-9AB2-DA05E602ADD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09/12/2020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5757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09/12/2020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01057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7ACAF-E4FF-A844-9E41-091A7206A2B4}"/>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920DA-0831-5D43-AA82-7741662FB96F}"/>
              </a:ext>
            </a:extLst>
          </p:cNvPr>
          <p:cNvPicPr>
            <a:picLocks noChangeAspect="1"/>
          </p:cNvPicPr>
          <p:nvPr userDrawn="1"/>
        </p:nvPicPr>
        <p:blipFill rotWithShape="1">
          <a:blip r:embed="rId2"/>
          <a:srcRect l="88730" b="81517"/>
          <a:stretch/>
        </p:blipFill>
        <p:spPr>
          <a:xfrm>
            <a:off x="8113486" y="0"/>
            <a:ext cx="1030514" cy="950686"/>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3CFEF-4B3E-1E40-B352-B3A39094156E}"/>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422CC-C000-654E-9301-E5A5A99182F7}"/>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B3542-21FA-CE4F-97EC-30221117B445}"/>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C36C6-822B-4F4E-9443-296E49B7FDEB}"/>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09/12/2020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4547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09/12/2020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2278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09/12/2020</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18" Type="http://schemas.openxmlformats.org/officeDocument/2006/relationships/image" Target="../media/image48.jpeg"/><Relationship Id="rId3" Type="http://schemas.openxmlformats.org/officeDocument/2006/relationships/image" Target="../media/image33.png"/><Relationship Id="rId7" Type="http://schemas.openxmlformats.org/officeDocument/2006/relationships/image" Target="../media/image37.jpeg"/><Relationship Id="rId12" Type="http://schemas.openxmlformats.org/officeDocument/2006/relationships/image" Target="../media/image42.jpeg"/><Relationship Id="rId17" Type="http://schemas.openxmlformats.org/officeDocument/2006/relationships/image" Target="../media/image47.jpeg"/><Relationship Id="rId2" Type="http://schemas.openxmlformats.org/officeDocument/2006/relationships/notesSlide" Target="../notesSlides/notesSlide16.xml"/><Relationship Id="rId16" Type="http://schemas.openxmlformats.org/officeDocument/2006/relationships/image" Target="../media/image46.jpeg"/><Relationship Id="rId1" Type="http://schemas.openxmlformats.org/officeDocument/2006/relationships/slideLayout" Target="../slideLayouts/slideLayout5.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5.jpe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jpeg"/><Relationship Id="rId1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1.pn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5463843" y="1019508"/>
            <a:ext cx="2756985" cy="954107"/>
          </a:xfrm>
          <a:prstGeom prst="rect">
            <a:avLst/>
          </a:prstGeom>
          <a:noFill/>
        </p:spPr>
        <p:txBody>
          <a:bodyPr wrap="square" rtlCol="0">
            <a:spAutoFit/>
          </a:bodyPr>
          <a:lstStyle/>
          <a:p>
            <a:pPr algn="r"/>
            <a:r>
              <a:rPr lang="es-ES" sz="2800" b="1" dirty="0">
                <a:solidFill>
                  <a:schemeClr val="tx1">
                    <a:lumMod val="75000"/>
                    <a:lumOff val="25000"/>
                  </a:schemeClr>
                </a:solidFill>
              </a:rPr>
              <a:t>Proyecto Formativo</a:t>
            </a:r>
          </a:p>
        </p:txBody>
      </p:sp>
    </p:spTree>
    <p:extLst>
      <p:ext uri="{BB962C8B-B14F-4D97-AF65-F5344CB8AC3E}">
        <p14:creationId xmlns:p14="http://schemas.microsoft.com/office/powerpoint/2010/main" val="432883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8317"/>
            <a:ext cx="5174322" cy="4179882"/>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476" y="485484"/>
            <a:ext cx="1414129" cy="4801289"/>
          </a:xfrm>
          <a:prstGeom prst="rect">
            <a:avLst/>
          </a:prstGeom>
        </p:spPr>
      </p:pic>
      <p:sp>
        <p:nvSpPr>
          <p:cNvPr id="8" name="Rectángulo 7">
            <a:extLst>
              <a:ext uri="{FF2B5EF4-FFF2-40B4-BE49-F238E27FC236}">
                <a16:creationId xmlns:a16="http://schemas.microsoft.com/office/drawing/2014/main" id="{AF9D021D-7F38-426F-B8D5-4D04DEB1D0B5}"/>
              </a:ext>
            </a:extLst>
          </p:cNvPr>
          <p:cNvSpPr/>
          <p:nvPr/>
        </p:nvSpPr>
        <p:spPr>
          <a:xfrm rot="5400000">
            <a:off x="2686069" y="2535398"/>
            <a:ext cx="543004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1765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781050" y="749143"/>
            <a:ext cx="2788415" cy="646331"/>
          </a:xfrm>
          <a:prstGeom prst="rect">
            <a:avLst/>
          </a:prstGeom>
          <a:noFill/>
        </p:spPr>
        <p:txBody>
          <a:bodyPr wrap="square" rtlCol="0">
            <a:spAutoFit/>
          </a:bodyPr>
          <a:lstStyle/>
          <a:p>
            <a:r>
              <a:rPr lang="es-ES" sz="3600" dirty="0">
                <a:solidFill>
                  <a:schemeClr val="tx1">
                    <a:lumMod val="75000"/>
                    <a:lumOff val="25000"/>
                  </a:schemeClr>
                </a:solidFill>
                <a:latin typeface="+mj-lt"/>
              </a:rPr>
              <a:t>Proyección</a:t>
            </a:r>
          </a:p>
        </p:txBody>
      </p:sp>
      <p:sp>
        <p:nvSpPr>
          <p:cNvPr id="3" name="CuadroTexto 2">
            <a:extLst>
              <a:ext uri="{FF2B5EF4-FFF2-40B4-BE49-F238E27FC236}">
                <a16:creationId xmlns:a16="http://schemas.microsoft.com/office/drawing/2014/main" id="{6B50932B-0D1C-44D5-9F52-D5E2F1C17F61}"/>
              </a:ext>
            </a:extLst>
          </p:cNvPr>
          <p:cNvSpPr txBox="1"/>
          <p:nvPr/>
        </p:nvSpPr>
        <p:spPr>
          <a:xfrm>
            <a:off x="781050" y="1762125"/>
            <a:ext cx="7581900" cy="2169825"/>
          </a:xfrm>
          <a:prstGeom prst="rect">
            <a:avLst/>
          </a:prstGeom>
          <a:noFill/>
        </p:spPr>
        <p:txBody>
          <a:bodyPr wrap="square" rtlCol="0">
            <a:spAutoFit/>
          </a:bodyPr>
          <a:lstStyle/>
          <a:p>
            <a:pPr algn="just">
              <a:lnSpc>
                <a:spcPct val="150000"/>
              </a:lnSpc>
            </a:pPr>
            <a:r>
              <a:rPr lang="es-MX" dirty="0">
                <a:solidFill>
                  <a:srgbClr val="4D4D4D"/>
                </a:solidFill>
              </a:rPr>
              <a:t>La aplicación podrá ser escalable adoptando la capacidad de adaptación y de respuesta a medida que el software lo requiera con la inclusión de nuevas funcionalidades </a:t>
            </a:r>
            <a:r>
              <a:rPr lang="es-VE" dirty="0">
                <a:solidFill>
                  <a:schemeClr val="tx1">
                    <a:lumMod val="75000"/>
                    <a:lumOff val="25000"/>
                  </a:schemeClr>
                </a:solidFill>
              </a:rPr>
              <a:t>facilitando los canales de comunicación entre el personal encargado de los ambientes de formación, instructores y personal administrativo del Sena a nivel nacional.</a:t>
            </a:r>
            <a:endParaRPr lang="en-US" dirty="0">
              <a:solidFill>
                <a:schemeClr val="tx1">
                  <a:lumMod val="75000"/>
                  <a:lumOff val="25000"/>
                </a:schemeClr>
              </a:solidFill>
            </a:endParaRPr>
          </a:p>
        </p:txBody>
      </p:sp>
      <p:sp>
        <p:nvSpPr>
          <p:cNvPr id="4" name="Rectángulo 3"/>
          <p:cNvSpPr/>
          <p:nvPr/>
        </p:nvSpPr>
        <p:spPr>
          <a:xfrm>
            <a:off x="866378" y="1395474"/>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23059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4486844" cy="646331"/>
          </a:xfrm>
          <a:prstGeom prst="rect">
            <a:avLst/>
          </a:prstGeom>
          <a:noFill/>
        </p:spPr>
        <p:txBody>
          <a:bodyPr wrap="square" rtlCol="0">
            <a:spAutoFit/>
          </a:bodyPr>
          <a:lstStyle/>
          <a:p>
            <a:r>
              <a:rPr lang="es-ES" sz="3600" b="1" dirty="0">
                <a:solidFill>
                  <a:schemeClr val="bg1"/>
                </a:solidFill>
              </a:rPr>
              <a:t>Generalidades</a:t>
            </a:r>
          </a:p>
        </p:txBody>
      </p:sp>
      <p:sp>
        <p:nvSpPr>
          <p:cNvPr id="3" name="CuadroTexto 2">
            <a:extLst>
              <a:ext uri="{FF2B5EF4-FFF2-40B4-BE49-F238E27FC236}">
                <a16:creationId xmlns:a16="http://schemas.microsoft.com/office/drawing/2014/main" id="{747BE5A7-3752-4DB4-AFE3-DECC9B5C9C07}"/>
              </a:ext>
            </a:extLst>
          </p:cNvPr>
          <p:cNvSpPr txBox="1"/>
          <p:nvPr/>
        </p:nvSpPr>
        <p:spPr>
          <a:xfrm>
            <a:off x="988828" y="2077635"/>
            <a:ext cx="7761767" cy="369332"/>
          </a:xfrm>
          <a:prstGeom prst="rect">
            <a:avLst/>
          </a:prstGeom>
          <a:noFill/>
        </p:spPr>
        <p:txBody>
          <a:bodyPr wrap="square" rtlCol="0">
            <a:spAutoFit/>
          </a:bodyPr>
          <a:lstStyle/>
          <a:p>
            <a:pPr algn="l"/>
            <a:endParaRPr lang="es-MX" b="0" i="0" dirty="0">
              <a:solidFill>
                <a:srgbClr val="4D4D4D"/>
              </a:solidFill>
              <a:effectLst/>
            </a:endParaRPr>
          </a:p>
        </p:txBody>
      </p:sp>
      <p:sp>
        <p:nvSpPr>
          <p:cNvPr id="9" name="CuadroTexto 8">
            <a:extLst>
              <a:ext uri="{FF2B5EF4-FFF2-40B4-BE49-F238E27FC236}">
                <a16:creationId xmlns:a16="http://schemas.microsoft.com/office/drawing/2014/main" id="{8596ED10-5630-4669-A9A0-57FFD83E90B3}"/>
              </a:ext>
            </a:extLst>
          </p:cNvPr>
          <p:cNvSpPr txBox="1"/>
          <p:nvPr/>
        </p:nvSpPr>
        <p:spPr>
          <a:xfrm>
            <a:off x="531628" y="1562986"/>
            <a:ext cx="4572807" cy="3139321"/>
          </a:xfrm>
          <a:prstGeom prst="rect">
            <a:avLst/>
          </a:prstGeom>
          <a:noFill/>
        </p:spPr>
        <p:txBody>
          <a:bodyPr wrap="square" rtlCol="0">
            <a:spAutoFit/>
          </a:bodyPr>
          <a:lstStyle/>
          <a:p>
            <a:pPr algn="just"/>
            <a:r>
              <a:rPr lang="es-CO" dirty="0">
                <a:solidFill>
                  <a:schemeClr val="tx1">
                    <a:lumMod val="75000"/>
                    <a:lumOff val="25000"/>
                  </a:schemeClr>
                </a:solidFill>
              </a:rPr>
              <a:t>De acuerdo al análisis realizado y documentación recolectada nos permitió tener claridad del producto que se debe desarrollar, identificando los parámetros, reglas y procedimientos necesarios para satisfacer las necesidades del cliente.</a:t>
            </a:r>
          </a:p>
          <a:p>
            <a:pPr algn="just"/>
            <a:endParaRPr lang="es-CO" dirty="0">
              <a:solidFill>
                <a:schemeClr val="tx1">
                  <a:lumMod val="75000"/>
                  <a:lumOff val="25000"/>
                </a:schemeClr>
              </a:solidFill>
            </a:endParaRPr>
          </a:p>
          <a:p>
            <a:pPr algn="just"/>
            <a:r>
              <a:rPr lang="es-CO" dirty="0">
                <a:solidFill>
                  <a:schemeClr val="tx1">
                    <a:lumMod val="75000"/>
                    <a:lumOff val="25000"/>
                  </a:schemeClr>
                </a:solidFill>
              </a:rPr>
              <a:t>Las HU </a:t>
            </a:r>
            <a:r>
              <a:rPr lang="es-MX" dirty="0">
                <a:solidFill>
                  <a:schemeClr val="tx1">
                    <a:lumMod val="75000"/>
                    <a:lumOff val="25000"/>
                  </a:schemeClr>
                </a:solidFill>
              </a:rPr>
              <a:t>presentan descripciones cortas y </a:t>
            </a:r>
          </a:p>
          <a:p>
            <a:pPr algn="just"/>
            <a:r>
              <a:rPr lang="es-MX" dirty="0">
                <a:solidFill>
                  <a:schemeClr val="tx1">
                    <a:lumMod val="75000"/>
                    <a:lumOff val="25000"/>
                  </a:schemeClr>
                </a:solidFill>
              </a:rPr>
              <a:t>puntuales de las funcionalidades</a:t>
            </a:r>
          </a:p>
          <a:p>
            <a:pPr algn="just"/>
            <a:r>
              <a:rPr lang="es-MX" dirty="0">
                <a:solidFill>
                  <a:schemeClr val="tx1">
                    <a:lumMod val="75000"/>
                    <a:lumOff val="25000"/>
                  </a:schemeClr>
                </a:solidFill>
              </a:rPr>
              <a:t>o tareas necesarias para el desarrollo de la</a:t>
            </a:r>
          </a:p>
          <a:p>
            <a:pPr algn="just"/>
            <a:r>
              <a:rPr lang="es-MX" dirty="0">
                <a:solidFill>
                  <a:schemeClr val="tx1">
                    <a:lumMod val="75000"/>
                    <a:lumOff val="25000"/>
                  </a:schemeClr>
                </a:solidFill>
              </a:rPr>
              <a:t>aplicación.</a:t>
            </a:r>
            <a:endParaRPr lang="es-CO" dirty="0">
              <a:solidFill>
                <a:schemeClr val="tx1">
                  <a:lumMod val="75000"/>
                  <a:lumOff val="25000"/>
                </a:schemeClr>
              </a:solidFill>
            </a:endParaRPr>
          </a:p>
        </p:txBody>
      </p:sp>
      <p:pic>
        <p:nvPicPr>
          <p:cNvPr id="4" name="Imagen 3"/>
          <p:cNvPicPr>
            <a:picLocks noChangeAspect="1"/>
          </p:cNvPicPr>
          <p:nvPr/>
        </p:nvPicPr>
        <p:blipFill>
          <a:blip r:embed="rId3"/>
          <a:stretch>
            <a:fillRect/>
          </a:stretch>
        </p:blipFill>
        <p:spPr>
          <a:xfrm>
            <a:off x="5304535" y="1562986"/>
            <a:ext cx="3700299" cy="3119026"/>
          </a:xfrm>
          <a:prstGeom prst="rect">
            <a:avLst/>
          </a:prstGeom>
        </p:spPr>
      </p:pic>
    </p:spTree>
    <p:extLst>
      <p:ext uri="{BB962C8B-B14F-4D97-AF65-F5344CB8AC3E}">
        <p14:creationId xmlns:p14="http://schemas.microsoft.com/office/powerpoint/2010/main" val="9234107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540100" y="1719136"/>
            <a:ext cx="842133"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50F2AE18-FE2E-47FC-AF6A-A938D9D26529}"/>
              </a:ext>
            </a:extLst>
          </p:cNvPr>
          <p:cNvSpPr txBox="1"/>
          <p:nvPr/>
        </p:nvSpPr>
        <p:spPr>
          <a:xfrm>
            <a:off x="666197" y="2563059"/>
            <a:ext cx="4581524" cy="1477328"/>
          </a:xfrm>
          <a:prstGeom prst="rect">
            <a:avLst/>
          </a:prstGeom>
          <a:noFill/>
        </p:spPr>
        <p:txBody>
          <a:bodyPr wrap="square">
            <a:spAutoFit/>
          </a:bodyPr>
          <a:lstStyle/>
          <a:p>
            <a:pPr algn="just"/>
            <a:r>
              <a:rPr lang="es-CO" dirty="0">
                <a:solidFill>
                  <a:srgbClr val="4D4D4D"/>
                </a:solidFill>
              </a:rPr>
              <a:t>Las herramientas y plataformas de trabajo colaborativo para el desarrollo del sistema se realizó con base en metodologías ágiles como SCRUM, diagramas de </a:t>
            </a:r>
            <a:r>
              <a:rPr lang="es-CO" dirty="0">
                <a:solidFill>
                  <a:schemeClr val="tx1">
                    <a:lumMod val="75000"/>
                    <a:lumOff val="25000"/>
                  </a:schemeClr>
                </a:solidFill>
              </a:rPr>
              <a:t>GANTT</a:t>
            </a:r>
            <a:r>
              <a:rPr lang="es-CO" dirty="0">
                <a:solidFill>
                  <a:srgbClr val="4D4D4D"/>
                </a:solidFill>
              </a:rPr>
              <a:t> y plataformas como Trello, Jira, Meet, </a:t>
            </a:r>
            <a:r>
              <a:rPr lang="es-CO" dirty="0" err="1">
                <a:solidFill>
                  <a:srgbClr val="4D4D4D"/>
                </a:solidFill>
              </a:rPr>
              <a:t>Slack</a:t>
            </a:r>
            <a:r>
              <a:rPr lang="es-CO" dirty="0">
                <a:solidFill>
                  <a:srgbClr val="4D4D4D"/>
                </a:solidFill>
              </a:rPr>
              <a:t>, GitHub</a:t>
            </a:r>
          </a:p>
        </p:txBody>
      </p:sp>
      <p:sp>
        <p:nvSpPr>
          <p:cNvPr id="6" name="CuadroTexto 5">
            <a:extLst>
              <a:ext uri="{FF2B5EF4-FFF2-40B4-BE49-F238E27FC236}">
                <a16:creationId xmlns:a16="http://schemas.microsoft.com/office/drawing/2014/main" id="{B0C28A32-B958-4967-A99A-0C8B77E77E0A}"/>
              </a:ext>
            </a:extLst>
          </p:cNvPr>
          <p:cNvSpPr txBox="1"/>
          <p:nvPr/>
        </p:nvSpPr>
        <p:spPr>
          <a:xfrm>
            <a:off x="450353" y="362783"/>
            <a:ext cx="3173188" cy="1200329"/>
          </a:xfrm>
          <a:prstGeom prst="rect">
            <a:avLst/>
          </a:prstGeom>
          <a:noFill/>
        </p:spPr>
        <p:txBody>
          <a:bodyPr wrap="square" rtlCol="0">
            <a:spAutoFit/>
          </a:bodyPr>
          <a:lstStyle/>
          <a:p>
            <a:r>
              <a:rPr lang="es-ES" sz="3600" b="1" dirty="0">
                <a:solidFill>
                  <a:schemeClr val="tx1">
                    <a:lumMod val="75000"/>
                    <a:lumOff val="25000"/>
                  </a:schemeClr>
                </a:solidFill>
              </a:rPr>
              <a:t>Metodologías de trabajo</a:t>
            </a:r>
          </a:p>
        </p:txBody>
      </p:sp>
      <p:pic>
        <p:nvPicPr>
          <p:cNvPr id="2050" name="Picture 2">
            <a:extLst>
              <a:ext uri="{FF2B5EF4-FFF2-40B4-BE49-F238E27FC236}">
                <a16:creationId xmlns:a16="http://schemas.microsoft.com/office/drawing/2014/main" id="{691B9E16-8F5B-49B8-8141-3B9042F31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587" y="1116814"/>
            <a:ext cx="3433060" cy="446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áfico, Iconos De Equipo, Organización imagen png - imagen transparente  descarga gratuita">
            <a:extLst>
              <a:ext uri="{FF2B5EF4-FFF2-40B4-BE49-F238E27FC236}">
                <a16:creationId xmlns:a16="http://schemas.microsoft.com/office/drawing/2014/main" id="{D4BA932A-6776-423F-AF01-951D4C8725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73" r="21597" b="2769"/>
          <a:stretch/>
        </p:blipFill>
        <p:spPr bwMode="auto">
          <a:xfrm>
            <a:off x="7490621" y="3006827"/>
            <a:ext cx="1497115" cy="14773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Planificando proyectos con Trello | Blog de informática y tecnología |  Consultoría Informática">
            <a:extLst>
              <a:ext uri="{FF2B5EF4-FFF2-40B4-BE49-F238E27FC236}">
                <a16:creationId xmlns:a16="http://schemas.microsoft.com/office/drawing/2014/main" id="{73D08A5A-BAB2-41FF-9F9F-CA3F211B3C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161" b="25900"/>
          <a:stretch/>
        </p:blipFill>
        <p:spPr bwMode="auto">
          <a:xfrm>
            <a:off x="5715054" y="1833086"/>
            <a:ext cx="2524125" cy="90376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Scrum - Iconos gratis de negocios y finanzas">
            <a:extLst>
              <a:ext uri="{FF2B5EF4-FFF2-40B4-BE49-F238E27FC236}">
                <a16:creationId xmlns:a16="http://schemas.microsoft.com/office/drawing/2014/main" id="{68EF4610-3176-4D70-99C0-9DB8F10F16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6" name="Picture 2" descr="Introducción a Git y GitHub – Cupones Hosting y dominio – Online Coup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1297" y="3119871"/>
            <a:ext cx="2159324" cy="1251239"/>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50F2AE18-FE2E-47FC-AF6A-A938D9D26529}"/>
              </a:ext>
            </a:extLst>
          </p:cNvPr>
          <p:cNvSpPr txBox="1"/>
          <p:nvPr/>
        </p:nvSpPr>
        <p:spPr>
          <a:xfrm>
            <a:off x="6797715" y="4928056"/>
            <a:ext cx="2346285" cy="215444"/>
          </a:xfrm>
          <a:prstGeom prst="rect">
            <a:avLst/>
          </a:prstGeom>
          <a:noFill/>
        </p:spPr>
        <p:txBody>
          <a:bodyPr wrap="square">
            <a:spAutoFit/>
          </a:bodyPr>
          <a:lstStyle/>
          <a:p>
            <a:pPr algn="ctr"/>
            <a:r>
              <a:rPr lang="es-CO" sz="800" dirty="0">
                <a:solidFill>
                  <a:srgbClr val="4D4D4D"/>
                </a:solidFill>
              </a:rPr>
              <a:t>Fuente</a:t>
            </a:r>
            <a:r>
              <a:rPr lang="es-CO" sz="800" dirty="0" smtClean="0">
                <a:solidFill>
                  <a:srgbClr val="4D4D4D"/>
                </a:solidFill>
              </a:rPr>
              <a:t>: https</a:t>
            </a:r>
            <a:r>
              <a:rPr lang="es-CO" sz="800" dirty="0">
                <a:solidFill>
                  <a:srgbClr val="4D4D4D"/>
                </a:solidFill>
              </a:rPr>
              <a:t>://sp.depositphotos.com/home.html</a:t>
            </a:r>
          </a:p>
        </p:txBody>
      </p:sp>
    </p:spTree>
    <p:extLst>
      <p:ext uri="{BB962C8B-B14F-4D97-AF65-F5344CB8AC3E}">
        <p14:creationId xmlns:p14="http://schemas.microsoft.com/office/powerpoint/2010/main" val="28602092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551675" y="1026772"/>
            <a:ext cx="842133"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0C28A32-B958-4967-A99A-0C8B77E77E0A}"/>
              </a:ext>
            </a:extLst>
          </p:cNvPr>
          <p:cNvSpPr txBox="1"/>
          <p:nvPr/>
        </p:nvSpPr>
        <p:spPr>
          <a:xfrm>
            <a:off x="450353" y="380441"/>
            <a:ext cx="5522184" cy="646331"/>
          </a:xfrm>
          <a:prstGeom prst="rect">
            <a:avLst/>
          </a:prstGeom>
          <a:noFill/>
        </p:spPr>
        <p:txBody>
          <a:bodyPr wrap="square" rtlCol="0">
            <a:spAutoFit/>
          </a:bodyPr>
          <a:lstStyle/>
          <a:p>
            <a:r>
              <a:rPr lang="es-ES" sz="3600" b="1" dirty="0">
                <a:solidFill>
                  <a:schemeClr val="tx1">
                    <a:lumMod val="75000"/>
                    <a:lumOff val="25000"/>
                  </a:schemeClr>
                </a:solidFill>
              </a:rPr>
              <a:t>Metodologías de trabajo</a:t>
            </a:r>
          </a:p>
        </p:txBody>
      </p:sp>
      <p:sp>
        <p:nvSpPr>
          <p:cNvPr id="2" name="AutoShape 8" descr="Scrum - Iconos gratis de negocios y finanzas">
            <a:extLst>
              <a:ext uri="{FF2B5EF4-FFF2-40B4-BE49-F238E27FC236}">
                <a16:creationId xmlns:a16="http://schemas.microsoft.com/office/drawing/2014/main" id="{68EF4610-3176-4D70-99C0-9DB8F10F16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a:extLst>
              <a:ext uri="{FF2B5EF4-FFF2-40B4-BE49-F238E27FC236}">
                <a16:creationId xmlns:a16="http://schemas.microsoft.com/office/drawing/2014/main" id="{BAE9E7FB-0BAC-4560-A735-2EF34CCF6C4C}"/>
              </a:ext>
            </a:extLst>
          </p:cNvPr>
          <p:cNvPicPr>
            <a:picLocks noChangeAspect="1"/>
          </p:cNvPicPr>
          <p:nvPr/>
        </p:nvPicPr>
        <p:blipFill rotWithShape="1">
          <a:blip r:embed="rId3"/>
          <a:srcRect l="20116" t="36583" r="18023" b="7032"/>
          <a:stretch/>
        </p:blipFill>
        <p:spPr>
          <a:xfrm>
            <a:off x="771594" y="1541411"/>
            <a:ext cx="6694077" cy="3046505"/>
          </a:xfrm>
          <a:prstGeom prst="rect">
            <a:avLst/>
          </a:prstGeom>
        </p:spPr>
      </p:pic>
    </p:spTree>
    <p:extLst>
      <p:ext uri="{BB962C8B-B14F-4D97-AF65-F5344CB8AC3E}">
        <p14:creationId xmlns:p14="http://schemas.microsoft.com/office/powerpoint/2010/main" val="768995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450353" y="1349490"/>
            <a:ext cx="8098941" cy="3446182"/>
          </a:xfrm>
          <a:prstGeom prst="rect">
            <a:avLst/>
          </a:prstGeom>
        </p:spPr>
      </p:pic>
      <p:sp>
        <p:nvSpPr>
          <p:cNvPr id="6" name="Rectángulo 5"/>
          <p:cNvSpPr/>
          <p:nvPr/>
        </p:nvSpPr>
        <p:spPr>
          <a:xfrm>
            <a:off x="520757" y="842106"/>
            <a:ext cx="842133"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B0C28A32-B958-4967-A99A-0C8B77E77E0A}"/>
              </a:ext>
            </a:extLst>
          </p:cNvPr>
          <p:cNvSpPr txBox="1"/>
          <p:nvPr/>
        </p:nvSpPr>
        <p:spPr>
          <a:xfrm>
            <a:off x="450353" y="380441"/>
            <a:ext cx="5522184" cy="461665"/>
          </a:xfrm>
          <a:prstGeom prst="rect">
            <a:avLst/>
          </a:prstGeom>
          <a:noFill/>
        </p:spPr>
        <p:txBody>
          <a:bodyPr wrap="square" rtlCol="0">
            <a:spAutoFit/>
          </a:bodyPr>
          <a:lstStyle/>
          <a:p>
            <a:r>
              <a:rPr lang="es-ES" sz="2400" b="1" dirty="0">
                <a:solidFill>
                  <a:schemeClr val="tx1">
                    <a:lumMod val="75000"/>
                    <a:lumOff val="25000"/>
                  </a:schemeClr>
                </a:solidFill>
              </a:rPr>
              <a:t>Diagrama de Gantt</a:t>
            </a:r>
          </a:p>
        </p:txBody>
      </p:sp>
    </p:spTree>
    <p:extLst>
      <p:ext uri="{BB962C8B-B14F-4D97-AF65-F5344CB8AC3E}">
        <p14:creationId xmlns:p14="http://schemas.microsoft.com/office/powerpoint/2010/main" val="3973480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4486844" cy="646331"/>
          </a:xfrm>
          <a:prstGeom prst="rect">
            <a:avLst/>
          </a:prstGeom>
          <a:noFill/>
        </p:spPr>
        <p:txBody>
          <a:bodyPr wrap="square" rtlCol="0">
            <a:spAutoFit/>
          </a:bodyPr>
          <a:lstStyle/>
          <a:p>
            <a:r>
              <a:rPr lang="es-ES" sz="3600" b="1" dirty="0">
                <a:solidFill>
                  <a:schemeClr val="bg1"/>
                </a:solidFill>
              </a:rPr>
              <a:t>Aspectos Técnicos</a:t>
            </a:r>
          </a:p>
        </p:txBody>
      </p:sp>
      <p:pic>
        <p:nvPicPr>
          <p:cNvPr id="7" name="Picture 2" descr="Emanuel Goette, alias Crespo: Java EE se mueve a la organización eclip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 y="1062135"/>
            <a:ext cx="2703166" cy="11531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ngular 10 - Everything About Latest Features and Upd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3308" y="1151625"/>
            <a:ext cx="1922791" cy="6704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alentino Blog - Los Oscar a las mejores Herramientas de Administración GUI  para MySQL. Parte I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7016" y="1140846"/>
            <a:ext cx="2050522" cy="123480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5047" y="2762297"/>
            <a:ext cx="1964745" cy="1105168"/>
          </a:xfrm>
          <a:prstGeom prst="rect">
            <a:avLst/>
          </a:prstGeom>
        </p:spPr>
      </p:pic>
      <p:pic>
        <p:nvPicPr>
          <p:cNvPr id="11" name="Imagen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6900" y="3948578"/>
            <a:ext cx="2043484" cy="1021742"/>
          </a:xfrm>
          <a:prstGeom prst="rect">
            <a:avLst/>
          </a:prstGeom>
        </p:spPr>
      </p:pic>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6581" y="3746219"/>
            <a:ext cx="1446862" cy="1085146"/>
          </a:xfrm>
          <a:prstGeom prst="rect">
            <a:avLst/>
          </a:prstGeom>
        </p:spPr>
      </p:pic>
      <p:pic>
        <p:nvPicPr>
          <p:cNvPr id="13" name="Imagen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83032" y="2745509"/>
            <a:ext cx="2156626" cy="1133968"/>
          </a:xfrm>
          <a:prstGeom prst="rect">
            <a:avLst/>
          </a:prstGeom>
        </p:spPr>
      </p:pic>
      <p:pic>
        <p:nvPicPr>
          <p:cNvPr id="14" name="Imagen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5047" y="7523635"/>
            <a:ext cx="277871" cy="277871"/>
          </a:xfrm>
          <a:prstGeom prst="rect">
            <a:avLst/>
          </a:prstGeom>
        </p:spPr>
      </p:pic>
      <p:pic>
        <p:nvPicPr>
          <p:cNvPr id="15" name="Imagen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760" y="3978103"/>
            <a:ext cx="1925384" cy="962692"/>
          </a:xfrm>
          <a:prstGeom prst="rect">
            <a:avLst/>
          </a:prstGeom>
        </p:spPr>
      </p:pic>
      <p:pic>
        <p:nvPicPr>
          <p:cNvPr id="17" name="Imagen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2113" y="4159260"/>
            <a:ext cx="3196601" cy="852427"/>
          </a:xfrm>
          <a:prstGeom prst="rect">
            <a:avLst/>
          </a:prstGeom>
        </p:spPr>
      </p:pic>
      <p:pic>
        <p:nvPicPr>
          <p:cNvPr id="18" name="Imagen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37260" y="2552738"/>
            <a:ext cx="2666159" cy="1124284"/>
          </a:xfrm>
          <a:prstGeom prst="rect">
            <a:avLst/>
          </a:prstGeom>
        </p:spPr>
      </p:pic>
      <p:pic>
        <p:nvPicPr>
          <p:cNvPr id="19" name="Imagen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1120" y="2449608"/>
            <a:ext cx="988474" cy="988474"/>
          </a:xfrm>
          <a:prstGeom prst="rect">
            <a:avLst/>
          </a:prstGeom>
        </p:spPr>
      </p:pic>
      <p:pic>
        <p:nvPicPr>
          <p:cNvPr id="20" name="Imagen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15290" y="2294303"/>
            <a:ext cx="1900384" cy="635538"/>
          </a:xfrm>
          <a:prstGeom prst="rect">
            <a:avLst/>
          </a:prstGeom>
        </p:spPr>
      </p:pic>
      <p:pic>
        <p:nvPicPr>
          <p:cNvPr id="21" name="Imagen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01134" y="1094197"/>
            <a:ext cx="1619250" cy="1619250"/>
          </a:xfrm>
          <a:prstGeom prst="rect">
            <a:avLst/>
          </a:prstGeom>
        </p:spPr>
      </p:pic>
      <p:pic>
        <p:nvPicPr>
          <p:cNvPr id="23" name="Imagen 2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86399" y="2975526"/>
            <a:ext cx="1257782" cy="1257782"/>
          </a:xfrm>
          <a:prstGeom prst="rect">
            <a:avLst/>
          </a:prstGeom>
        </p:spPr>
      </p:pic>
      <p:pic>
        <p:nvPicPr>
          <p:cNvPr id="24" name="Imagen 2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0044" y="1283146"/>
            <a:ext cx="962874" cy="962874"/>
          </a:xfrm>
          <a:prstGeom prst="rect">
            <a:avLst/>
          </a:prstGeom>
        </p:spPr>
      </p:pic>
      <p:sp>
        <p:nvSpPr>
          <p:cNvPr id="22" name="CuadroTexto 21">
            <a:extLst>
              <a:ext uri="{FF2B5EF4-FFF2-40B4-BE49-F238E27FC236}">
                <a16:creationId xmlns:a16="http://schemas.microsoft.com/office/drawing/2014/main" id="{50F2AE18-FE2E-47FC-AF6A-A938D9D26529}"/>
              </a:ext>
            </a:extLst>
          </p:cNvPr>
          <p:cNvSpPr txBox="1"/>
          <p:nvPr/>
        </p:nvSpPr>
        <p:spPr>
          <a:xfrm>
            <a:off x="3131485" y="4940795"/>
            <a:ext cx="2346285" cy="215444"/>
          </a:xfrm>
          <a:prstGeom prst="rect">
            <a:avLst/>
          </a:prstGeom>
          <a:noFill/>
        </p:spPr>
        <p:txBody>
          <a:bodyPr wrap="square">
            <a:spAutoFit/>
          </a:bodyPr>
          <a:lstStyle/>
          <a:p>
            <a:pPr algn="ctr"/>
            <a:r>
              <a:rPr lang="es-CO" sz="800" dirty="0">
                <a:solidFill>
                  <a:srgbClr val="4D4D4D"/>
                </a:solidFill>
              </a:rPr>
              <a:t>Fuente</a:t>
            </a:r>
            <a:r>
              <a:rPr lang="es-CO" sz="800" dirty="0" smtClean="0">
                <a:solidFill>
                  <a:srgbClr val="4D4D4D"/>
                </a:solidFill>
              </a:rPr>
              <a:t>: https</a:t>
            </a:r>
            <a:r>
              <a:rPr lang="es-CO" sz="800" dirty="0">
                <a:solidFill>
                  <a:srgbClr val="4D4D4D"/>
                </a:solidFill>
              </a:rPr>
              <a:t>://sp.depositphotos.com/home.html</a:t>
            </a:r>
          </a:p>
        </p:txBody>
      </p:sp>
    </p:spTree>
    <p:extLst>
      <p:ext uri="{BB962C8B-B14F-4D97-AF65-F5344CB8AC3E}">
        <p14:creationId xmlns:p14="http://schemas.microsoft.com/office/powerpoint/2010/main" val="23770315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528526" y="1184433"/>
            <a:ext cx="842133"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0C28A32-B958-4967-A99A-0C8B77E77E0A}"/>
              </a:ext>
            </a:extLst>
          </p:cNvPr>
          <p:cNvSpPr txBox="1"/>
          <p:nvPr/>
        </p:nvSpPr>
        <p:spPr>
          <a:xfrm>
            <a:off x="384396" y="534543"/>
            <a:ext cx="3173188" cy="646331"/>
          </a:xfrm>
          <a:prstGeom prst="rect">
            <a:avLst/>
          </a:prstGeom>
          <a:noFill/>
        </p:spPr>
        <p:txBody>
          <a:bodyPr wrap="square" rtlCol="0">
            <a:spAutoFit/>
          </a:bodyPr>
          <a:lstStyle/>
          <a:p>
            <a:r>
              <a:rPr lang="es-ES" sz="3600" b="1" dirty="0">
                <a:solidFill>
                  <a:schemeClr val="tx1">
                    <a:lumMod val="75000"/>
                    <a:lumOff val="25000"/>
                  </a:schemeClr>
                </a:solidFill>
              </a:rPr>
              <a:t>Back end </a:t>
            </a:r>
          </a:p>
        </p:txBody>
      </p:sp>
      <p:sp>
        <p:nvSpPr>
          <p:cNvPr id="2" name="AutoShape 8" descr="Scrum - Iconos gratis de negocios y finanzas">
            <a:extLst>
              <a:ext uri="{FF2B5EF4-FFF2-40B4-BE49-F238E27FC236}">
                <a16:creationId xmlns:a16="http://schemas.microsoft.com/office/drawing/2014/main" id="{68EF4610-3176-4D70-99C0-9DB8F10F16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0" name="CuadroTexto 9">
            <a:extLst>
              <a:ext uri="{FF2B5EF4-FFF2-40B4-BE49-F238E27FC236}">
                <a16:creationId xmlns:a16="http://schemas.microsoft.com/office/drawing/2014/main" id="{D316A58E-3E48-4D60-9D53-73135597B185}"/>
              </a:ext>
            </a:extLst>
          </p:cNvPr>
          <p:cNvSpPr txBox="1"/>
          <p:nvPr/>
        </p:nvSpPr>
        <p:spPr>
          <a:xfrm>
            <a:off x="319794" y="1602921"/>
            <a:ext cx="4572000" cy="3231654"/>
          </a:xfrm>
          <a:prstGeom prst="rect">
            <a:avLst/>
          </a:prstGeom>
          <a:noFill/>
        </p:spPr>
        <p:txBody>
          <a:bodyPr wrap="square">
            <a:spAutoFit/>
          </a:bodyPr>
          <a:lstStyle/>
          <a:p>
            <a:pPr algn="just">
              <a:lnSpc>
                <a:spcPct val="150000"/>
              </a:lnSpc>
            </a:pPr>
            <a:r>
              <a:rPr lang="es-ES" sz="1700" dirty="0">
                <a:solidFill>
                  <a:schemeClr val="tx1">
                    <a:lumMod val="75000"/>
                    <a:lumOff val="25000"/>
                  </a:schemeClr>
                </a:solidFill>
              </a:rPr>
              <a:t>Se eligió el lenguaje de programación Java EE ya que su especificación </a:t>
            </a:r>
            <a:r>
              <a:rPr lang="es-MX" sz="1700" dirty="0">
                <a:solidFill>
                  <a:schemeClr val="tx1">
                    <a:lumMod val="75000"/>
                    <a:lumOff val="25000"/>
                  </a:schemeClr>
                </a:solidFill>
              </a:rPr>
              <a:t>que habilita soluciones para desarrollo, uso efectivo y manejo de multicapas en aplicaciones centralizadas en el servidor. Entre sus ventajas se encuentran la gran </a:t>
            </a:r>
            <a:r>
              <a:rPr lang="es-MX" sz="1700" b="1" dirty="0">
                <a:solidFill>
                  <a:schemeClr val="tx1">
                    <a:lumMod val="75000"/>
                    <a:lumOff val="25000"/>
                  </a:schemeClr>
                </a:solidFill>
              </a:rPr>
              <a:t>robustez, fiabilidad, estabilidad y seguridad</a:t>
            </a:r>
            <a:r>
              <a:rPr lang="es-MX" sz="1700" dirty="0">
                <a:solidFill>
                  <a:schemeClr val="tx1">
                    <a:lumMod val="75000"/>
                    <a:lumOff val="25000"/>
                  </a:schemeClr>
                </a:solidFill>
              </a:rPr>
              <a:t>.</a:t>
            </a:r>
          </a:p>
          <a:p>
            <a:pPr algn="just">
              <a:lnSpc>
                <a:spcPct val="150000"/>
              </a:lnSpc>
            </a:pPr>
            <a:r>
              <a:rPr lang="es-MX" sz="1700" b="0" i="0" dirty="0">
                <a:solidFill>
                  <a:schemeClr val="tx1">
                    <a:lumMod val="75000"/>
                    <a:lumOff val="25000"/>
                  </a:schemeClr>
                </a:solidFill>
                <a:effectLst/>
              </a:rPr>
              <a:t>Además se implementó el modelo vista controlador (MVC)</a:t>
            </a:r>
          </a:p>
        </p:txBody>
      </p:sp>
      <p:pic>
        <p:nvPicPr>
          <p:cNvPr id="14" name="Imagen 13">
            <a:extLst>
              <a:ext uri="{FF2B5EF4-FFF2-40B4-BE49-F238E27FC236}">
                <a16:creationId xmlns:a16="http://schemas.microsoft.com/office/drawing/2014/main" id="{4D64975D-6220-4F00-AA59-A414A8FB1A4D}"/>
              </a:ext>
            </a:extLst>
          </p:cNvPr>
          <p:cNvPicPr>
            <a:picLocks noChangeAspect="1"/>
          </p:cNvPicPr>
          <p:nvPr/>
        </p:nvPicPr>
        <p:blipFill>
          <a:blip r:embed="rId3">
            <a:duotone>
              <a:prstClr val="black"/>
              <a:schemeClr val="accent6">
                <a:tint val="45000"/>
                <a:satMod val="400000"/>
              </a:schemeClr>
            </a:duotone>
          </a:blip>
          <a:stretch>
            <a:fillRect/>
          </a:stretch>
        </p:blipFill>
        <p:spPr>
          <a:xfrm>
            <a:off x="8270874" y="238073"/>
            <a:ext cx="608543" cy="592940"/>
          </a:xfrm>
          <a:prstGeom prst="rect">
            <a:avLst/>
          </a:prstGeom>
        </p:spPr>
      </p:pic>
      <p:sp>
        <p:nvSpPr>
          <p:cNvPr id="15" name="Rectángulo 14">
            <a:extLst>
              <a:ext uri="{FF2B5EF4-FFF2-40B4-BE49-F238E27FC236}">
                <a16:creationId xmlns:a16="http://schemas.microsoft.com/office/drawing/2014/main" id="{AF9D021D-7F38-426F-B8D5-4D04DEB1D0B5}"/>
              </a:ext>
            </a:extLst>
          </p:cNvPr>
          <p:cNvSpPr/>
          <p:nvPr/>
        </p:nvSpPr>
        <p:spPr>
          <a:xfrm rot="5400000">
            <a:off x="2440743" y="2548890"/>
            <a:ext cx="543004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 name="Imagen 2"/>
          <p:cNvPicPr>
            <a:picLocks noChangeAspect="1"/>
          </p:cNvPicPr>
          <p:nvPr/>
        </p:nvPicPr>
        <p:blipFill>
          <a:blip r:embed="rId4"/>
          <a:stretch>
            <a:fillRect/>
          </a:stretch>
        </p:blipFill>
        <p:spPr>
          <a:xfrm>
            <a:off x="5238429" y="1094498"/>
            <a:ext cx="3753171" cy="3619500"/>
          </a:xfrm>
          <a:prstGeom prst="rect">
            <a:avLst/>
          </a:prstGeom>
        </p:spPr>
      </p:pic>
    </p:spTree>
    <p:extLst>
      <p:ext uri="{BB962C8B-B14F-4D97-AF65-F5344CB8AC3E}">
        <p14:creationId xmlns:p14="http://schemas.microsoft.com/office/powerpoint/2010/main" val="1736365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540100" y="1063584"/>
            <a:ext cx="842133"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B0C28A32-B958-4967-A99A-0C8B77E77E0A}"/>
              </a:ext>
            </a:extLst>
          </p:cNvPr>
          <p:cNvSpPr txBox="1"/>
          <p:nvPr/>
        </p:nvSpPr>
        <p:spPr>
          <a:xfrm>
            <a:off x="404182" y="349380"/>
            <a:ext cx="3173188" cy="646331"/>
          </a:xfrm>
          <a:prstGeom prst="rect">
            <a:avLst/>
          </a:prstGeom>
          <a:noFill/>
        </p:spPr>
        <p:txBody>
          <a:bodyPr wrap="square" rtlCol="0">
            <a:spAutoFit/>
          </a:bodyPr>
          <a:lstStyle/>
          <a:p>
            <a:r>
              <a:rPr lang="es-ES" sz="3600" b="1" dirty="0">
                <a:solidFill>
                  <a:schemeClr val="tx1">
                    <a:lumMod val="75000"/>
                    <a:lumOff val="25000"/>
                  </a:schemeClr>
                </a:solidFill>
              </a:rPr>
              <a:t>Front end</a:t>
            </a:r>
          </a:p>
        </p:txBody>
      </p:sp>
      <p:sp>
        <p:nvSpPr>
          <p:cNvPr id="2" name="AutoShape 8" descr="Scrum - Iconos gratis de negocios y finanzas">
            <a:extLst>
              <a:ext uri="{FF2B5EF4-FFF2-40B4-BE49-F238E27FC236}">
                <a16:creationId xmlns:a16="http://schemas.microsoft.com/office/drawing/2014/main" id="{68EF4610-3176-4D70-99C0-9DB8F10F16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0" name="CuadroTexto 9">
            <a:extLst>
              <a:ext uri="{FF2B5EF4-FFF2-40B4-BE49-F238E27FC236}">
                <a16:creationId xmlns:a16="http://schemas.microsoft.com/office/drawing/2014/main" id="{D316A58E-3E48-4D60-9D53-73135597B185}"/>
              </a:ext>
            </a:extLst>
          </p:cNvPr>
          <p:cNvSpPr txBox="1"/>
          <p:nvPr/>
        </p:nvSpPr>
        <p:spPr>
          <a:xfrm>
            <a:off x="287544" y="1407643"/>
            <a:ext cx="4572000" cy="3416320"/>
          </a:xfrm>
          <a:prstGeom prst="rect">
            <a:avLst/>
          </a:prstGeom>
          <a:noFill/>
        </p:spPr>
        <p:txBody>
          <a:bodyPr wrap="square">
            <a:spAutoFit/>
          </a:bodyPr>
          <a:lstStyle/>
          <a:p>
            <a:pPr algn="just">
              <a:lnSpc>
                <a:spcPct val="150000"/>
              </a:lnSpc>
            </a:pPr>
            <a:r>
              <a:rPr lang="es-ES" dirty="0">
                <a:solidFill>
                  <a:schemeClr val="tx1">
                    <a:lumMod val="75000"/>
                    <a:lumOff val="25000"/>
                  </a:schemeClr>
                </a:solidFill>
              </a:rPr>
              <a:t>Para el diseño de la aplicación se adoptó como f</a:t>
            </a:r>
            <a:r>
              <a:rPr lang="es-MX" dirty="0">
                <a:solidFill>
                  <a:schemeClr val="tx1">
                    <a:lumMod val="75000"/>
                    <a:lumOff val="25000"/>
                  </a:schemeClr>
                </a:solidFill>
              </a:rPr>
              <a:t>ramework </a:t>
            </a:r>
            <a:r>
              <a:rPr lang="es-ES" dirty="0">
                <a:solidFill>
                  <a:schemeClr val="tx1">
                    <a:lumMod val="75000"/>
                    <a:lumOff val="25000"/>
                  </a:schemeClr>
                </a:solidFill>
              </a:rPr>
              <a:t>Angular </a:t>
            </a:r>
            <a:r>
              <a:rPr lang="es-CO" dirty="0">
                <a:solidFill>
                  <a:schemeClr val="tx1">
                    <a:lumMod val="75000"/>
                    <a:lumOff val="25000"/>
                  </a:schemeClr>
                </a:solidFill>
              </a:rPr>
              <a:t>ya que </a:t>
            </a:r>
            <a:r>
              <a:rPr lang="es-MX" dirty="0">
                <a:solidFill>
                  <a:schemeClr val="tx1">
                    <a:lumMod val="75000"/>
                    <a:lumOff val="25000"/>
                  </a:schemeClr>
                </a:solidFill>
              </a:rPr>
              <a:t>permite la generación de aplicaciones web de una sola página, permite el uso del modelo vista controlador (MVC).</a:t>
            </a:r>
          </a:p>
          <a:p>
            <a:pPr algn="just">
              <a:lnSpc>
                <a:spcPct val="150000"/>
              </a:lnSpc>
            </a:pPr>
            <a:endParaRPr lang="es-MX" dirty="0">
              <a:solidFill>
                <a:schemeClr val="tx1">
                  <a:lumMod val="75000"/>
                  <a:lumOff val="25000"/>
                </a:schemeClr>
              </a:solidFill>
            </a:endParaRPr>
          </a:p>
          <a:p>
            <a:pPr algn="just">
              <a:lnSpc>
                <a:spcPct val="150000"/>
              </a:lnSpc>
            </a:pPr>
            <a:r>
              <a:rPr lang="es-MX" dirty="0">
                <a:solidFill>
                  <a:schemeClr val="tx1">
                    <a:lumMod val="75000"/>
                    <a:lumOff val="25000"/>
                  </a:schemeClr>
                </a:solidFill>
              </a:rPr>
              <a:t>Para el desarrollo de las interfaces de usuario se utilizo </a:t>
            </a:r>
            <a:r>
              <a:rPr lang="es-MX" dirty="0" err="1">
                <a:solidFill>
                  <a:schemeClr val="tx1">
                    <a:lumMod val="75000"/>
                    <a:lumOff val="25000"/>
                  </a:schemeClr>
                </a:solidFill>
              </a:rPr>
              <a:t>Html</a:t>
            </a:r>
            <a:r>
              <a:rPr lang="es-MX" dirty="0">
                <a:solidFill>
                  <a:schemeClr val="tx1">
                    <a:lumMod val="75000"/>
                    <a:lumOff val="25000"/>
                  </a:schemeClr>
                </a:solidFill>
              </a:rPr>
              <a:t>, </a:t>
            </a:r>
            <a:r>
              <a:rPr lang="es-MX" dirty="0" err="1">
                <a:solidFill>
                  <a:schemeClr val="tx1">
                    <a:lumMod val="75000"/>
                    <a:lumOff val="25000"/>
                  </a:schemeClr>
                </a:solidFill>
              </a:rPr>
              <a:t>Css</a:t>
            </a:r>
            <a:r>
              <a:rPr lang="es-MX" dirty="0">
                <a:solidFill>
                  <a:schemeClr val="tx1">
                    <a:lumMod val="75000"/>
                    <a:lumOff val="25000"/>
                  </a:schemeClr>
                </a:solidFill>
              </a:rPr>
              <a:t> y </a:t>
            </a:r>
            <a:r>
              <a:rPr lang="es-MX" dirty="0" err="1">
                <a:solidFill>
                  <a:schemeClr val="tx1">
                    <a:lumMod val="75000"/>
                    <a:lumOff val="25000"/>
                  </a:schemeClr>
                </a:solidFill>
              </a:rPr>
              <a:t>Bootstrap</a:t>
            </a:r>
            <a:endParaRPr lang="es-MX" dirty="0">
              <a:solidFill>
                <a:schemeClr val="tx1">
                  <a:lumMod val="75000"/>
                  <a:lumOff val="25000"/>
                </a:schemeClr>
              </a:solidFill>
            </a:endParaRPr>
          </a:p>
        </p:txBody>
      </p:sp>
      <p:pic>
        <p:nvPicPr>
          <p:cNvPr id="14" name="Imagen 13">
            <a:extLst>
              <a:ext uri="{FF2B5EF4-FFF2-40B4-BE49-F238E27FC236}">
                <a16:creationId xmlns:a16="http://schemas.microsoft.com/office/drawing/2014/main" id="{4D64975D-6220-4F00-AA59-A414A8FB1A4D}"/>
              </a:ext>
            </a:extLst>
          </p:cNvPr>
          <p:cNvPicPr>
            <a:picLocks noChangeAspect="1"/>
          </p:cNvPicPr>
          <p:nvPr/>
        </p:nvPicPr>
        <p:blipFill>
          <a:blip r:embed="rId3">
            <a:duotone>
              <a:prstClr val="black"/>
              <a:schemeClr val="accent6">
                <a:tint val="45000"/>
                <a:satMod val="400000"/>
              </a:schemeClr>
            </a:duotone>
          </a:blip>
          <a:stretch>
            <a:fillRect/>
          </a:stretch>
        </p:blipFill>
        <p:spPr>
          <a:xfrm>
            <a:off x="8320757" y="220592"/>
            <a:ext cx="608543" cy="592940"/>
          </a:xfrm>
          <a:prstGeom prst="rect">
            <a:avLst/>
          </a:prstGeom>
        </p:spPr>
      </p:pic>
      <p:sp>
        <p:nvSpPr>
          <p:cNvPr id="15" name="Rectángulo 14">
            <a:extLst>
              <a:ext uri="{FF2B5EF4-FFF2-40B4-BE49-F238E27FC236}">
                <a16:creationId xmlns:a16="http://schemas.microsoft.com/office/drawing/2014/main" id="{AF9D021D-7F38-426F-B8D5-4D04DEB1D0B5}"/>
              </a:ext>
            </a:extLst>
          </p:cNvPr>
          <p:cNvSpPr/>
          <p:nvPr/>
        </p:nvSpPr>
        <p:spPr>
          <a:xfrm rot="5400000">
            <a:off x="2440743" y="2548890"/>
            <a:ext cx="543004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a:blip r:embed="rId4"/>
          <a:stretch>
            <a:fillRect/>
          </a:stretch>
        </p:blipFill>
        <p:spPr>
          <a:xfrm>
            <a:off x="5409091" y="1236400"/>
            <a:ext cx="3581069" cy="3705990"/>
          </a:xfrm>
          <a:prstGeom prst="rect">
            <a:avLst/>
          </a:prstGeom>
        </p:spPr>
      </p:pic>
    </p:spTree>
    <p:extLst>
      <p:ext uri="{BB962C8B-B14F-4D97-AF65-F5344CB8AC3E}">
        <p14:creationId xmlns:p14="http://schemas.microsoft.com/office/powerpoint/2010/main" val="10340931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4486844" cy="646331"/>
          </a:xfrm>
          <a:prstGeom prst="rect">
            <a:avLst/>
          </a:prstGeom>
          <a:noFill/>
        </p:spPr>
        <p:txBody>
          <a:bodyPr wrap="square" rtlCol="0">
            <a:spAutoFit/>
          </a:bodyPr>
          <a:lstStyle/>
          <a:p>
            <a:r>
              <a:rPr lang="es-ES" sz="3600" b="1" dirty="0">
                <a:solidFill>
                  <a:schemeClr val="bg1"/>
                </a:solidFill>
              </a:rPr>
              <a:t>Mejoras a futuro</a:t>
            </a:r>
          </a:p>
        </p:txBody>
      </p:sp>
      <p:sp>
        <p:nvSpPr>
          <p:cNvPr id="3" name="CuadroTexto 2">
            <a:extLst>
              <a:ext uri="{FF2B5EF4-FFF2-40B4-BE49-F238E27FC236}">
                <a16:creationId xmlns:a16="http://schemas.microsoft.com/office/drawing/2014/main" id="{747BE5A7-3752-4DB4-AFE3-DECC9B5C9C07}"/>
              </a:ext>
            </a:extLst>
          </p:cNvPr>
          <p:cNvSpPr txBox="1"/>
          <p:nvPr/>
        </p:nvSpPr>
        <p:spPr>
          <a:xfrm>
            <a:off x="988828" y="2077635"/>
            <a:ext cx="7761767" cy="369332"/>
          </a:xfrm>
          <a:prstGeom prst="rect">
            <a:avLst/>
          </a:prstGeom>
          <a:noFill/>
        </p:spPr>
        <p:txBody>
          <a:bodyPr wrap="square" rtlCol="0">
            <a:spAutoFit/>
          </a:bodyPr>
          <a:lstStyle/>
          <a:p>
            <a:pPr algn="l"/>
            <a:endParaRPr lang="es-MX" b="0" i="0" dirty="0">
              <a:solidFill>
                <a:srgbClr val="4D4D4D"/>
              </a:solidFill>
              <a:effectLst/>
            </a:endParaRPr>
          </a:p>
        </p:txBody>
      </p:sp>
      <p:sp>
        <p:nvSpPr>
          <p:cNvPr id="9" name="CuadroTexto 8">
            <a:extLst>
              <a:ext uri="{FF2B5EF4-FFF2-40B4-BE49-F238E27FC236}">
                <a16:creationId xmlns:a16="http://schemas.microsoft.com/office/drawing/2014/main" id="{D316A58E-3E48-4D60-9D53-73135597B185}"/>
              </a:ext>
            </a:extLst>
          </p:cNvPr>
          <p:cNvSpPr txBox="1"/>
          <p:nvPr/>
        </p:nvSpPr>
        <p:spPr>
          <a:xfrm>
            <a:off x="287848" y="1369532"/>
            <a:ext cx="4676884" cy="3416320"/>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es-CO" sz="1600" dirty="0">
                <a:solidFill>
                  <a:schemeClr val="tx1">
                    <a:lumMod val="75000"/>
                    <a:lumOff val="25000"/>
                  </a:schemeClr>
                </a:solidFill>
              </a:rPr>
              <a:t>Integración con horarios de formación Instructores</a:t>
            </a:r>
          </a:p>
          <a:p>
            <a:pPr marL="285750" indent="-285750" algn="just">
              <a:lnSpc>
                <a:spcPct val="150000"/>
              </a:lnSpc>
              <a:buFont typeface="Wingdings" panose="05000000000000000000" pitchFamily="2" charset="2"/>
              <a:buChar char="ü"/>
            </a:pPr>
            <a:r>
              <a:rPr lang="es-CO" sz="1600" dirty="0">
                <a:solidFill>
                  <a:schemeClr val="tx1">
                    <a:lumMod val="75000"/>
                    <a:lumOff val="25000"/>
                  </a:schemeClr>
                </a:solidFill>
              </a:rPr>
              <a:t>Integración </a:t>
            </a:r>
            <a:r>
              <a:rPr lang="es-CO" sz="1600" dirty="0" smtClean="0">
                <a:solidFill>
                  <a:schemeClr val="tx1">
                    <a:lumMod val="75000"/>
                    <a:lumOff val="25000"/>
                  </a:schemeClr>
                </a:solidFill>
              </a:rPr>
              <a:t>horarios ambientes de formación</a:t>
            </a:r>
          </a:p>
          <a:p>
            <a:pPr marL="285750" indent="-285750" algn="just">
              <a:lnSpc>
                <a:spcPct val="150000"/>
              </a:lnSpc>
              <a:buFont typeface="Wingdings" panose="05000000000000000000" pitchFamily="2" charset="2"/>
              <a:buChar char="ü"/>
            </a:pPr>
            <a:r>
              <a:rPr lang="es-CO" sz="1600" smtClean="0">
                <a:solidFill>
                  <a:schemeClr val="tx1">
                    <a:lumMod val="75000"/>
                    <a:lumOff val="25000"/>
                  </a:schemeClr>
                </a:solidFill>
              </a:rPr>
              <a:t>Inventarios </a:t>
            </a:r>
            <a:r>
              <a:rPr lang="es-CO" sz="1600" dirty="0">
                <a:solidFill>
                  <a:schemeClr val="tx1">
                    <a:lumMod val="75000"/>
                    <a:lumOff val="25000"/>
                  </a:schemeClr>
                </a:solidFill>
              </a:rPr>
              <a:t>con código de barras ambientes de formación </a:t>
            </a:r>
          </a:p>
          <a:p>
            <a:pPr marL="285750" indent="-285750" algn="just">
              <a:lnSpc>
                <a:spcPct val="150000"/>
              </a:lnSpc>
              <a:buFont typeface="Wingdings" panose="05000000000000000000" pitchFamily="2" charset="2"/>
              <a:buChar char="ü"/>
            </a:pPr>
            <a:r>
              <a:rPr lang="es-CO" sz="1600" dirty="0">
                <a:solidFill>
                  <a:schemeClr val="tx1">
                    <a:lumMod val="75000"/>
                    <a:lumOff val="25000"/>
                  </a:schemeClr>
                </a:solidFill>
              </a:rPr>
              <a:t>Reservas de ambientes y/o espacio del centro de formación </a:t>
            </a:r>
          </a:p>
          <a:p>
            <a:pPr marL="285750" indent="-285750" algn="just">
              <a:lnSpc>
                <a:spcPct val="150000"/>
              </a:lnSpc>
              <a:buFont typeface="Wingdings" panose="05000000000000000000" pitchFamily="2" charset="2"/>
              <a:buChar char="ü"/>
            </a:pPr>
            <a:r>
              <a:rPr lang="es-CO" sz="1600" dirty="0">
                <a:solidFill>
                  <a:schemeClr val="tx1">
                    <a:lumMod val="75000"/>
                    <a:lumOff val="25000"/>
                  </a:schemeClr>
                </a:solidFill>
              </a:rPr>
              <a:t>Mapa del centro de formación en tiempo real de acuerdo a la disponibilidad de ambientes </a:t>
            </a:r>
          </a:p>
          <a:p>
            <a:pPr marL="285750" indent="-285750" algn="just">
              <a:lnSpc>
                <a:spcPct val="150000"/>
              </a:lnSpc>
              <a:buFont typeface="Wingdings" panose="05000000000000000000" pitchFamily="2" charset="2"/>
              <a:buChar char="ü"/>
            </a:pPr>
            <a:r>
              <a:rPr lang="es-CO" sz="1600" dirty="0">
                <a:solidFill>
                  <a:schemeClr val="tx1">
                    <a:lumMod val="75000"/>
                    <a:lumOff val="25000"/>
                  </a:schemeClr>
                </a:solidFill>
              </a:rPr>
              <a:t>Notificaciones push</a:t>
            </a:r>
            <a:endParaRPr lang="es-MX" sz="1600" dirty="0">
              <a:solidFill>
                <a:schemeClr val="tx1">
                  <a:lumMod val="65000"/>
                  <a:lumOff val="35000"/>
                </a:schemeClr>
              </a:solidFill>
            </a:endParaRPr>
          </a:p>
        </p:txBody>
      </p:sp>
      <p:pic>
        <p:nvPicPr>
          <p:cNvPr id="2050" name="Picture 2" descr="Códigos de barras EAN-8 - Simbología en códigos de barras | Cogn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821" y="1565755"/>
            <a:ext cx="2185026" cy="122205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AF9D021D-7F38-426F-B8D5-4D04DEB1D0B5}"/>
              </a:ext>
            </a:extLst>
          </p:cNvPr>
          <p:cNvSpPr/>
          <p:nvPr/>
        </p:nvSpPr>
        <p:spPr>
          <a:xfrm rot="5400000">
            <a:off x="2440743" y="2548890"/>
            <a:ext cx="543004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p:cNvPicPr>
            <a:picLocks noChangeAspect="1"/>
          </p:cNvPicPr>
          <p:nvPr/>
        </p:nvPicPr>
        <p:blipFill>
          <a:blip r:embed="rId4"/>
          <a:stretch>
            <a:fillRect/>
          </a:stretch>
        </p:blipFill>
        <p:spPr>
          <a:xfrm>
            <a:off x="7047127" y="2958847"/>
            <a:ext cx="1934513" cy="1843915"/>
          </a:xfrm>
          <a:prstGeom prst="rect">
            <a:avLst/>
          </a:prstGeom>
        </p:spPr>
      </p:pic>
      <p:sp>
        <p:nvSpPr>
          <p:cNvPr id="11" name="CuadroTexto 10">
            <a:extLst>
              <a:ext uri="{FF2B5EF4-FFF2-40B4-BE49-F238E27FC236}">
                <a16:creationId xmlns:a16="http://schemas.microsoft.com/office/drawing/2014/main" id="{50F2AE18-FE2E-47FC-AF6A-A938D9D26529}"/>
              </a:ext>
            </a:extLst>
          </p:cNvPr>
          <p:cNvSpPr txBox="1"/>
          <p:nvPr/>
        </p:nvSpPr>
        <p:spPr>
          <a:xfrm>
            <a:off x="6841242" y="4930182"/>
            <a:ext cx="2346285" cy="215444"/>
          </a:xfrm>
          <a:prstGeom prst="rect">
            <a:avLst/>
          </a:prstGeom>
          <a:noFill/>
        </p:spPr>
        <p:txBody>
          <a:bodyPr wrap="square">
            <a:spAutoFit/>
          </a:bodyPr>
          <a:lstStyle/>
          <a:p>
            <a:pPr algn="ctr"/>
            <a:r>
              <a:rPr lang="es-CO" sz="800" dirty="0">
                <a:solidFill>
                  <a:srgbClr val="4D4D4D"/>
                </a:solidFill>
              </a:rPr>
              <a:t>Fuente</a:t>
            </a:r>
            <a:r>
              <a:rPr lang="es-CO" sz="800" dirty="0" smtClean="0">
                <a:solidFill>
                  <a:srgbClr val="4D4D4D"/>
                </a:solidFill>
              </a:rPr>
              <a:t>: https</a:t>
            </a:r>
            <a:r>
              <a:rPr lang="es-CO" sz="800" dirty="0">
                <a:solidFill>
                  <a:srgbClr val="4D4D4D"/>
                </a:solidFill>
              </a:rPr>
              <a:t>://sp.depositphotos.com/home.html</a:t>
            </a:r>
          </a:p>
        </p:txBody>
      </p:sp>
    </p:spTree>
    <p:extLst>
      <p:ext uri="{BB962C8B-B14F-4D97-AF65-F5344CB8AC3E}">
        <p14:creationId xmlns:p14="http://schemas.microsoft.com/office/powerpoint/2010/main" val="29427102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628943" y="724108"/>
            <a:ext cx="2756985" cy="2677656"/>
          </a:xfrm>
          <a:prstGeom prst="rect">
            <a:avLst/>
          </a:prstGeom>
          <a:noFill/>
        </p:spPr>
        <p:txBody>
          <a:bodyPr wrap="square" rtlCol="0">
            <a:spAutoFit/>
          </a:bodyPr>
          <a:lstStyle/>
          <a:p>
            <a:pPr algn="r"/>
            <a:r>
              <a:rPr lang="es-ES" sz="2400" b="1" dirty="0">
                <a:solidFill>
                  <a:schemeClr val="tx1">
                    <a:lumMod val="75000"/>
                    <a:lumOff val="25000"/>
                  </a:schemeClr>
                </a:solidFill>
              </a:rPr>
              <a:t>Análisis y desarrollo de sistemas de información </a:t>
            </a:r>
          </a:p>
          <a:p>
            <a:pPr algn="r"/>
            <a:endParaRPr lang="es-ES" sz="2400" b="1" dirty="0">
              <a:solidFill>
                <a:schemeClr val="tx1">
                  <a:lumMod val="75000"/>
                  <a:lumOff val="25000"/>
                </a:schemeClr>
              </a:solidFill>
            </a:endParaRPr>
          </a:p>
          <a:p>
            <a:pPr algn="r"/>
            <a:r>
              <a:rPr lang="es-ES" sz="2400" b="1" dirty="0">
                <a:solidFill>
                  <a:schemeClr val="tx1">
                    <a:lumMod val="75000"/>
                    <a:lumOff val="25000"/>
                  </a:schemeClr>
                </a:solidFill>
              </a:rPr>
              <a:t> Ficha: 1907902</a:t>
            </a:r>
          </a:p>
          <a:p>
            <a:pPr algn="r"/>
            <a:r>
              <a:rPr lang="es-ES" sz="2400" b="1" dirty="0">
                <a:solidFill>
                  <a:schemeClr val="tx1">
                    <a:lumMod val="75000"/>
                    <a:lumOff val="25000"/>
                  </a:schemeClr>
                </a:solidFill>
              </a:rPr>
              <a:t> </a:t>
            </a:r>
          </a:p>
          <a:p>
            <a:pPr algn="r"/>
            <a:endParaRPr lang="es-ES" sz="2400" b="1" dirty="0">
              <a:solidFill>
                <a:schemeClr val="tx1">
                  <a:lumMod val="75000"/>
                  <a:lumOff val="25000"/>
                </a:schemeClr>
              </a:solidFill>
            </a:endParaRPr>
          </a:p>
        </p:txBody>
      </p:sp>
    </p:spTree>
    <p:extLst>
      <p:ext uri="{BB962C8B-B14F-4D97-AF65-F5344CB8AC3E}">
        <p14:creationId xmlns:p14="http://schemas.microsoft.com/office/powerpoint/2010/main" val="30832684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947526" y="2173249"/>
            <a:ext cx="7194051" cy="1400383"/>
          </a:xfrm>
          <a:prstGeom prst="rect">
            <a:avLst/>
          </a:prstGeom>
        </p:spPr>
        <p:txBody>
          <a:bodyPr wrap="square">
            <a:spAutoFit/>
          </a:bodyPr>
          <a:lstStyle/>
          <a:p>
            <a:pPr algn="just">
              <a:defRPr sz="4000"/>
            </a:pPr>
            <a:r>
              <a:rPr lang="es-ES_tradnl" sz="1700" dirty="0">
                <a:solidFill>
                  <a:schemeClr val="bg1"/>
                </a:solidFill>
                <a:ea typeface="Calibri"/>
                <a:cs typeface="Calibri"/>
                <a:sym typeface="Calibri"/>
              </a:rPr>
              <a:t>Nicolás González                  </a:t>
            </a:r>
            <a:r>
              <a:rPr lang="en-US" sz="1700" b="1" dirty="0">
                <a:solidFill>
                  <a:srgbClr val="002060"/>
                </a:solidFill>
                <a:sym typeface="Calibri"/>
              </a:rPr>
              <a:t>nicolas.gonz.mart@gmail.com</a:t>
            </a:r>
            <a:r>
              <a:rPr lang="es-ES_tradnl" sz="1700" dirty="0">
                <a:solidFill>
                  <a:schemeClr val="bg1"/>
                </a:solidFill>
                <a:ea typeface="Calibri"/>
                <a:cs typeface="Calibri"/>
                <a:sym typeface="Calibri"/>
              </a:rPr>
              <a:t>              318 2601147</a:t>
            </a:r>
          </a:p>
          <a:p>
            <a:pPr algn="just">
              <a:defRPr sz="4000"/>
            </a:pPr>
            <a:r>
              <a:rPr lang="es-ES_tradnl" sz="1700" dirty="0" smtClean="0">
                <a:solidFill>
                  <a:schemeClr val="bg1"/>
                </a:solidFill>
                <a:ea typeface="Calibri"/>
                <a:cs typeface="Calibri"/>
                <a:sym typeface="Calibri"/>
              </a:rPr>
              <a:t>Juan </a:t>
            </a:r>
            <a:r>
              <a:rPr lang="es-ES_tradnl" sz="1700" dirty="0">
                <a:solidFill>
                  <a:schemeClr val="bg1"/>
                </a:solidFill>
                <a:ea typeface="Calibri"/>
                <a:cs typeface="Calibri"/>
                <a:sym typeface="Calibri"/>
              </a:rPr>
              <a:t>José Ortiz                      </a:t>
            </a:r>
            <a:r>
              <a:rPr lang="en-US" sz="1700" b="1" dirty="0">
                <a:solidFill>
                  <a:srgbClr val="002060"/>
                </a:solidFill>
              </a:rPr>
              <a:t>jjortizsanta97@gmail.com                     </a:t>
            </a:r>
            <a:r>
              <a:rPr lang="es-ES_tradnl" sz="1700" dirty="0">
                <a:solidFill>
                  <a:schemeClr val="bg1"/>
                </a:solidFill>
                <a:ea typeface="Calibri"/>
                <a:cs typeface="Calibri"/>
                <a:sym typeface="Calibri"/>
              </a:rPr>
              <a:t>300 5905557</a:t>
            </a:r>
          </a:p>
          <a:p>
            <a:pPr algn="just">
              <a:defRPr sz="4000"/>
            </a:pPr>
            <a:r>
              <a:rPr lang="es-ES_tradnl" sz="1700" dirty="0" smtClean="0">
                <a:solidFill>
                  <a:schemeClr val="bg1"/>
                </a:solidFill>
                <a:ea typeface="Calibri"/>
                <a:cs typeface="Calibri"/>
                <a:sym typeface="Calibri"/>
              </a:rPr>
              <a:t>Maicol </a:t>
            </a:r>
            <a:r>
              <a:rPr lang="es-ES_tradnl" sz="1700" dirty="0">
                <a:solidFill>
                  <a:schemeClr val="bg1"/>
                </a:solidFill>
                <a:ea typeface="Calibri"/>
                <a:cs typeface="Calibri"/>
                <a:sym typeface="Calibri"/>
              </a:rPr>
              <a:t>Steven Páez </a:t>
            </a:r>
            <a:r>
              <a:rPr lang="es-ES_tradnl" sz="1700" dirty="0" smtClean="0">
                <a:solidFill>
                  <a:schemeClr val="bg1"/>
                </a:solidFill>
                <a:ea typeface="Calibri"/>
                <a:cs typeface="Calibri"/>
                <a:sym typeface="Calibri"/>
              </a:rPr>
              <a:t>            </a:t>
            </a:r>
            <a:r>
              <a:rPr lang="en-US" sz="1700" b="1" dirty="0" smtClean="0">
                <a:solidFill>
                  <a:srgbClr val="002060"/>
                </a:solidFill>
                <a:sym typeface="Calibri"/>
              </a:rPr>
              <a:t>mspaez4@misena.edu.co</a:t>
            </a:r>
            <a:r>
              <a:rPr lang="es-ES_tradnl" sz="1700" b="1" dirty="0" smtClean="0">
                <a:solidFill>
                  <a:schemeClr val="bg1"/>
                </a:solidFill>
                <a:ea typeface="Calibri"/>
                <a:cs typeface="Calibri"/>
                <a:sym typeface="Calibri"/>
              </a:rPr>
              <a:t>                       </a:t>
            </a:r>
            <a:r>
              <a:rPr lang="es-ES_tradnl" sz="1700" dirty="0" smtClean="0">
                <a:solidFill>
                  <a:schemeClr val="bg1"/>
                </a:solidFill>
                <a:ea typeface="Calibri"/>
                <a:cs typeface="Calibri"/>
                <a:sym typeface="Calibri"/>
              </a:rPr>
              <a:t>302 3302522</a:t>
            </a:r>
          </a:p>
          <a:p>
            <a:pPr algn="just">
              <a:defRPr sz="4000"/>
            </a:pPr>
            <a:r>
              <a:rPr lang="es-ES_tradnl" sz="1700" dirty="0">
                <a:solidFill>
                  <a:schemeClr val="bg1"/>
                </a:solidFill>
                <a:ea typeface="Calibri"/>
                <a:cs typeface="Calibri"/>
                <a:sym typeface="Calibri"/>
              </a:rPr>
              <a:t>Daniela Valderrama </a:t>
            </a:r>
            <a:r>
              <a:rPr lang="en-US" sz="1700" b="1" dirty="0">
                <a:solidFill>
                  <a:srgbClr val="002060"/>
                </a:solidFill>
                <a:sym typeface="Calibri"/>
              </a:rPr>
              <a:t>            dvalderrama01@misena.edu.co </a:t>
            </a:r>
            <a:r>
              <a:rPr lang="es-ES_tradnl" sz="1700" dirty="0">
                <a:solidFill>
                  <a:schemeClr val="bg1"/>
                </a:solidFill>
                <a:ea typeface="Calibri"/>
                <a:cs typeface="Calibri"/>
                <a:sym typeface="Calibri"/>
              </a:rPr>
              <a:t>          321 6515712</a:t>
            </a:r>
          </a:p>
          <a:p>
            <a:pPr algn="just">
              <a:defRPr sz="4000"/>
            </a:pPr>
            <a:endParaRPr lang="es-ES_tradnl" sz="1700" dirty="0">
              <a:solidFill>
                <a:schemeClr val="bg1"/>
              </a:solidFill>
              <a:ea typeface="Calibri"/>
              <a:cs typeface="Calibri"/>
              <a:sym typeface="Calibri"/>
            </a:endParaRPr>
          </a:p>
        </p:txBody>
      </p:sp>
      <p:sp>
        <p:nvSpPr>
          <p:cNvPr id="2" name="CuadroTexto 1">
            <a:extLst>
              <a:ext uri="{FF2B5EF4-FFF2-40B4-BE49-F238E27FC236}">
                <a16:creationId xmlns:a16="http://schemas.microsoft.com/office/drawing/2014/main" id="{413DBCEF-1189-478C-B35F-568D322FE55A}"/>
              </a:ext>
            </a:extLst>
          </p:cNvPr>
          <p:cNvSpPr txBox="1"/>
          <p:nvPr/>
        </p:nvSpPr>
        <p:spPr>
          <a:xfrm>
            <a:off x="2115415" y="675638"/>
            <a:ext cx="4858271" cy="523220"/>
          </a:xfrm>
          <a:prstGeom prst="rect">
            <a:avLst/>
          </a:prstGeom>
          <a:noFill/>
        </p:spPr>
        <p:txBody>
          <a:bodyPr wrap="square" rtlCol="0">
            <a:spAutoFit/>
          </a:bodyPr>
          <a:lstStyle/>
          <a:p>
            <a:r>
              <a:rPr lang="es-CO" sz="2800" dirty="0">
                <a:solidFill>
                  <a:schemeClr val="bg1"/>
                </a:solidFill>
                <a:latin typeface="+mj-lt"/>
              </a:rPr>
              <a:t>INFORMACIÓN DE APRENDICES</a:t>
            </a:r>
          </a:p>
        </p:txBody>
      </p:sp>
    </p:spTree>
    <p:extLst>
      <p:ext uri="{BB962C8B-B14F-4D97-AF65-F5344CB8AC3E}">
        <p14:creationId xmlns:p14="http://schemas.microsoft.com/office/powerpoint/2010/main" val="6892194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90237" y="3635434"/>
            <a:ext cx="2087663" cy="444224"/>
          </a:xfrm>
          <a:prstGeom prst="rect">
            <a:avLst/>
          </a:prstGeom>
        </p:spPr>
        <p:txBody>
          <a:bodyPr wrap="square">
            <a:spAutoFit/>
          </a:bodyPr>
          <a:lstStyle/>
          <a:p>
            <a:pPr>
              <a:lnSpc>
                <a:spcPct val="150000"/>
              </a:lnSpc>
              <a:defRPr sz="4000"/>
            </a:pPr>
            <a:r>
              <a:rPr lang="es-ES_tradnl" sz="1700" b="1" dirty="0">
                <a:solidFill>
                  <a:schemeClr val="tx1">
                    <a:lumMod val="75000"/>
                    <a:lumOff val="25000"/>
                  </a:schemeClr>
                </a:solidFill>
                <a:ea typeface="Calibri"/>
                <a:cs typeface="Calibri"/>
                <a:sym typeface="Calibri"/>
              </a:rPr>
              <a:t>Daniela Valderrama </a:t>
            </a:r>
            <a:r>
              <a:rPr lang="en-US" sz="1700" b="1" dirty="0">
                <a:solidFill>
                  <a:schemeClr val="tx1">
                    <a:lumMod val="75000"/>
                    <a:lumOff val="25000"/>
                  </a:schemeClr>
                </a:solidFill>
                <a:sym typeface="Calibri"/>
              </a:rPr>
              <a:t>            </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90" y="1426497"/>
            <a:ext cx="1801278" cy="21273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1853" y="1406666"/>
            <a:ext cx="1771782" cy="21273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Imagen 5">
            <a:extLst>
              <a:ext uri="{FF2B5EF4-FFF2-40B4-BE49-F238E27FC236}">
                <a16:creationId xmlns:a16="http://schemas.microsoft.com/office/drawing/2014/main" id="{DDF02DA5-A2E3-456C-82FC-7A70D37C4FC4}"/>
              </a:ext>
            </a:extLst>
          </p:cNvPr>
          <p:cNvPicPr>
            <a:picLocks noChangeAspect="1"/>
          </p:cNvPicPr>
          <p:nvPr/>
        </p:nvPicPr>
        <p:blipFill rotWithShape="1">
          <a:blip r:embed="rId5"/>
          <a:srcRect t="22222" b="6091"/>
          <a:stretch/>
        </p:blipFill>
        <p:spPr>
          <a:xfrm>
            <a:off x="4701540" y="1357004"/>
            <a:ext cx="1804813" cy="21770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8">
            <a:extLst>
              <a:ext uri="{FF2B5EF4-FFF2-40B4-BE49-F238E27FC236}">
                <a16:creationId xmlns:a16="http://schemas.microsoft.com/office/drawing/2014/main" id="{52ECFA88-92EF-4684-B483-1B5169191FEF}"/>
              </a:ext>
            </a:extLst>
          </p:cNvPr>
          <p:cNvPicPr>
            <a:picLocks noChangeAspect="1"/>
          </p:cNvPicPr>
          <p:nvPr/>
        </p:nvPicPr>
        <p:blipFill>
          <a:blip r:embed="rId6"/>
          <a:stretch>
            <a:fillRect/>
          </a:stretch>
        </p:blipFill>
        <p:spPr>
          <a:xfrm>
            <a:off x="6668534" y="1406665"/>
            <a:ext cx="1804813" cy="21868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Rectángulo 9">
            <a:extLst>
              <a:ext uri="{FF2B5EF4-FFF2-40B4-BE49-F238E27FC236}">
                <a16:creationId xmlns:a16="http://schemas.microsoft.com/office/drawing/2014/main" id="{474B6621-33F9-4573-BF98-5A7C77F946BA}"/>
              </a:ext>
            </a:extLst>
          </p:cNvPr>
          <p:cNvSpPr/>
          <p:nvPr/>
        </p:nvSpPr>
        <p:spPr>
          <a:xfrm>
            <a:off x="2987763" y="3646192"/>
            <a:ext cx="2087663" cy="444224"/>
          </a:xfrm>
          <a:prstGeom prst="rect">
            <a:avLst/>
          </a:prstGeom>
        </p:spPr>
        <p:txBody>
          <a:bodyPr wrap="square">
            <a:spAutoFit/>
          </a:bodyPr>
          <a:lstStyle/>
          <a:p>
            <a:pPr>
              <a:lnSpc>
                <a:spcPct val="150000"/>
              </a:lnSpc>
              <a:defRPr sz="4000"/>
            </a:pPr>
            <a:r>
              <a:rPr lang="es-CO" sz="1700" b="1" dirty="0">
                <a:solidFill>
                  <a:schemeClr val="tx1">
                    <a:lumMod val="75000"/>
                    <a:lumOff val="25000"/>
                  </a:schemeClr>
                </a:solidFill>
                <a:ea typeface="Calibri"/>
                <a:cs typeface="Calibri"/>
                <a:sym typeface="Calibri"/>
              </a:rPr>
              <a:t>Juan José Ortiz</a:t>
            </a:r>
            <a:endParaRPr lang="en-US" sz="1700" b="1" dirty="0">
              <a:solidFill>
                <a:schemeClr val="tx1">
                  <a:lumMod val="75000"/>
                  <a:lumOff val="25000"/>
                </a:schemeClr>
              </a:solidFill>
              <a:sym typeface="Calibri"/>
            </a:endParaRPr>
          </a:p>
        </p:txBody>
      </p:sp>
      <p:sp>
        <p:nvSpPr>
          <p:cNvPr id="11" name="Rectángulo 10">
            <a:extLst>
              <a:ext uri="{FF2B5EF4-FFF2-40B4-BE49-F238E27FC236}">
                <a16:creationId xmlns:a16="http://schemas.microsoft.com/office/drawing/2014/main" id="{0DAFCEF3-F925-4778-8180-57145BB98111}"/>
              </a:ext>
            </a:extLst>
          </p:cNvPr>
          <p:cNvSpPr/>
          <p:nvPr/>
        </p:nvSpPr>
        <p:spPr>
          <a:xfrm>
            <a:off x="4975038" y="3655250"/>
            <a:ext cx="1531315" cy="444224"/>
          </a:xfrm>
          <a:prstGeom prst="rect">
            <a:avLst/>
          </a:prstGeom>
        </p:spPr>
        <p:txBody>
          <a:bodyPr wrap="square">
            <a:spAutoFit/>
          </a:bodyPr>
          <a:lstStyle/>
          <a:p>
            <a:pPr>
              <a:lnSpc>
                <a:spcPct val="150000"/>
              </a:lnSpc>
              <a:defRPr sz="4000"/>
            </a:pPr>
            <a:r>
              <a:rPr lang="es-CO" sz="1700" b="1" dirty="0">
                <a:solidFill>
                  <a:schemeClr val="tx1">
                    <a:lumMod val="75000"/>
                    <a:lumOff val="25000"/>
                  </a:schemeClr>
                </a:solidFill>
                <a:ea typeface="Calibri"/>
                <a:cs typeface="Calibri"/>
                <a:sym typeface="Calibri"/>
              </a:rPr>
              <a:t>Maicol </a:t>
            </a:r>
            <a:r>
              <a:rPr lang="es-CO" sz="1700" b="1" dirty="0" smtClean="0">
                <a:solidFill>
                  <a:schemeClr val="tx1">
                    <a:lumMod val="75000"/>
                    <a:lumOff val="25000"/>
                  </a:schemeClr>
                </a:solidFill>
                <a:ea typeface="Calibri"/>
                <a:cs typeface="Calibri"/>
                <a:sym typeface="Calibri"/>
              </a:rPr>
              <a:t>Páez</a:t>
            </a:r>
            <a:endParaRPr lang="en-US" sz="1700" b="1" dirty="0">
              <a:solidFill>
                <a:schemeClr val="tx1">
                  <a:lumMod val="75000"/>
                  <a:lumOff val="25000"/>
                </a:schemeClr>
              </a:solidFill>
              <a:sym typeface="Calibri"/>
            </a:endParaRPr>
          </a:p>
        </p:txBody>
      </p:sp>
      <p:sp>
        <p:nvSpPr>
          <p:cNvPr id="12" name="Rectángulo 11">
            <a:extLst>
              <a:ext uri="{FF2B5EF4-FFF2-40B4-BE49-F238E27FC236}">
                <a16:creationId xmlns:a16="http://schemas.microsoft.com/office/drawing/2014/main" id="{7DFEC966-5935-4FE8-BD31-76E1EACAAAFF}"/>
              </a:ext>
            </a:extLst>
          </p:cNvPr>
          <p:cNvSpPr/>
          <p:nvPr/>
        </p:nvSpPr>
        <p:spPr>
          <a:xfrm>
            <a:off x="6789203" y="3629285"/>
            <a:ext cx="2087663" cy="444224"/>
          </a:xfrm>
          <a:prstGeom prst="rect">
            <a:avLst/>
          </a:prstGeom>
        </p:spPr>
        <p:txBody>
          <a:bodyPr wrap="square">
            <a:spAutoFit/>
          </a:bodyPr>
          <a:lstStyle/>
          <a:p>
            <a:pPr>
              <a:lnSpc>
                <a:spcPct val="150000"/>
              </a:lnSpc>
              <a:defRPr sz="4000"/>
            </a:pPr>
            <a:r>
              <a:rPr lang="en-US" sz="1700" b="1" dirty="0">
                <a:solidFill>
                  <a:schemeClr val="tx1">
                    <a:lumMod val="75000"/>
                    <a:lumOff val="25000"/>
                  </a:schemeClr>
                </a:solidFill>
                <a:sym typeface="Calibri"/>
              </a:rPr>
              <a:t>Nicolás González</a:t>
            </a:r>
          </a:p>
        </p:txBody>
      </p:sp>
    </p:spTree>
    <p:extLst>
      <p:ext uri="{BB962C8B-B14F-4D97-AF65-F5344CB8AC3E}">
        <p14:creationId xmlns:p14="http://schemas.microsoft.com/office/powerpoint/2010/main" val="2902412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225533" y="1884538"/>
            <a:ext cx="6209389" cy="2247624"/>
          </a:xfrm>
          <a:prstGeom prst="rect">
            <a:avLst/>
          </a:prstGeom>
        </p:spPr>
      </p:pic>
    </p:spTree>
    <p:extLst>
      <p:ext uri="{BB962C8B-B14F-4D97-AF65-F5344CB8AC3E}">
        <p14:creationId xmlns:p14="http://schemas.microsoft.com/office/powerpoint/2010/main" val="20675768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Guru_20201208_234159289">
            <a:hlinkClick r:id="" action="ppaction://media"/>
            <a:extLst>
              <a:ext uri="{FF2B5EF4-FFF2-40B4-BE49-F238E27FC236}">
                <a16:creationId xmlns:a16="http://schemas.microsoft.com/office/drawing/2014/main" id="{46037EA6-EE61-47C3-8B82-1FF1EB5C48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30754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8679" y="804837"/>
            <a:ext cx="4121456" cy="523220"/>
          </a:xfrm>
          <a:prstGeom prst="rect">
            <a:avLst/>
          </a:prstGeom>
          <a:noFill/>
        </p:spPr>
        <p:txBody>
          <a:bodyPr wrap="square" rtlCol="0">
            <a:spAutoFit/>
          </a:bodyPr>
          <a:lstStyle/>
          <a:p>
            <a:r>
              <a:rPr lang="es-ES" sz="2800" b="1" dirty="0">
                <a:solidFill>
                  <a:schemeClr val="tx1">
                    <a:lumMod val="75000"/>
                    <a:lumOff val="25000"/>
                  </a:schemeClr>
                </a:solidFill>
                <a:latin typeface="+mj-lt"/>
              </a:rPr>
              <a:t>Problemática Identificada</a:t>
            </a:r>
          </a:p>
        </p:txBody>
      </p:sp>
      <p:sp>
        <p:nvSpPr>
          <p:cNvPr id="3" name="CuadroTexto 2">
            <a:extLst>
              <a:ext uri="{FF2B5EF4-FFF2-40B4-BE49-F238E27FC236}">
                <a16:creationId xmlns:a16="http://schemas.microsoft.com/office/drawing/2014/main" id="{6B50932B-0D1C-44D5-9F52-D5E2F1C17F61}"/>
              </a:ext>
            </a:extLst>
          </p:cNvPr>
          <p:cNvSpPr txBox="1"/>
          <p:nvPr/>
        </p:nvSpPr>
        <p:spPr>
          <a:xfrm>
            <a:off x="589391" y="1751602"/>
            <a:ext cx="7581900" cy="2540567"/>
          </a:xfrm>
          <a:prstGeom prst="rect">
            <a:avLst/>
          </a:prstGeom>
          <a:noFill/>
        </p:spPr>
        <p:txBody>
          <a:bodyPr wrap="square" rtlCol="0">
            <a:spAutoFit/>
          </a:bodyPr>
          <a:lstStyle/>
          <a:p>
            <a:pPr algn="just">
              <a:lnSpc>
                <a:spcPct val="150000"/>
              </a:lnSpc>
            </a:pPr>
            <a:r>
              <a:rPr lang="es-VE" dirty="0">
                <a:solidFill>
                  <a:schemeClr val="tx1">
                    <a:lumMod val="75000"/>
                    <a:lumOff val="25000"/>
                  </a:schemeClr>
                </a:solidFill>
                <a:latin typeface="Calibri (Cuerpo)"/>
              </a:rPr>
              <a:t>El Centro de Comercio y Turismo SENA regional Quindío no cuenta con un sistema de información optimo que facilite la comunicación eficiente entre los instructores y el personal encargado de la apertura, cierre y reporte de novedades de los ambientes de formación así mismo se identificó  el uso de un cuaderno minuta para llevar el control, registro y reporte de novedades de los mismos.</a:t>
            </a:r>
            <a:endParaRPr lang="es-MX" dirty="0">
              <a:solidFill>
                <a:schemeClr val="tx1">
                  <a:lumMod val="75000"/>
                  <a:lumOff val="25000"/>
                </a:schemeClr>
              </a:solidFill>
              <a:latin typeface="Calibri (Cuerpo)"/>
            </a:endParaRPr>
          </a:p>
        </p:txBody>
      </p:sp>
      <p:sp>
        <p:nvSpPr>
          <p:cNvPr id="4" name="Rectángulo 3"/>
          <p:cNvSpPr/>
          <p:nvPr/>
        </p:nvSpPr>
        <p:spPr>
          <a:xfrm>
            <a:off x="657057" y="1292693"/>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92973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5135770" y="177204"/>
            <a:ext cx="608543" cy="592940"/>
          </a:xfrm>
          <a:prstGeom prst="rect">
            <a:avLst/>
          </a:prstGeom>
        </p:spPr>
      </p:pic>
      <p:sp>
        <p:nvSpPr>
          <p:cNvPr id="7" name="Rectángulo 6"/>
          <p:cNvSpPr/>
          <p:nvPr/>
        </p:nvSpPr>
        <p:spPr>
          <a:xfrm>
            <a:off x="380143" y="547337"/>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50F2AE18-FE2E-47FC-AF6A-A938D9D26529}"/>
              </a:ext>
            </a:extLst>
          </p:cNvPr>
          <p:cNvSpPr txBox="1"/>
          <p:nvPr/>
        </p:nvSpPr>
        <p:spPr>
          <a:xfrm>
            <a:off x="288676" y="709163"/>
            <a:ext cx="4581524" cy="1754326"/>
          </a:xfrm>
          <a:prstGeom prst="rect">
            <a:avLst/>
          </a:prstGeom>
          <a:noFill/>
        </p:spPr>
        <p:txBody>
          <a:bodyPr wrap="square">
            <a:spAutoFit/>
          </a:bodyPr>
          <a:lstStyle/>
          <a:p>
            <a:pPr algn="just"/>
            <a:r>
              <a:rPr lang="es-MX" b="0" i="0" dirty="0">
                <a:solidFill>
                  <a:schemeClr val="tx1">
                    <a:lumMod val="75000"/>
                    <a:lumOff val="25000"/>
                  </a:schemeClr>
                </a:solidFill>
                <a:effectLst/>
              </a:rPr>
              <a:t>El cen</a:t>
            </a:r>
            <a:r>
              <a:rPr lang="es-MX" dirty="0">
                <a:solidFill>
                  <a:schemeClr val="tx1">
                    <a:lumMod val="75000"/>
                    <a:lumOff val="25000"/>
                  </a:schemeClr>
                </a:solidFill>
              </a:rPr>
              <a:t>tro de comercio y turismo cuenta con mas de 20 ambientes de formación y el control sobre ellos se toma alrededor de 10 a 15 min, los cuales perjudican directamente los horarios de formación de los aprendices o el tiempo de descanso de los instructores.</a:t>
            </a:r>
            <a:endParaRPr lang="es-CO" dirty="0">
              <a:solidFill>
                <a:schemeClr val="tx1">
                  <a:lumMod val="75000"/>
                  <a:lumOff val="25000"/>
                </a:schemeClr>
              </a:solidFill>
            </a:endParaRPr>
          </a:p>
        </p:txBody>
      </p:sp>
      <p:pic>
        <p:nvPicPr>
          <p:cNvPr id="2" name="Imagen 1"/>
          <p:cNvPicPr>
            <a:picLocks noChangeAspect="1"/>
          </p:cNvPicPr>
          <p:nvPr/>
        </p:nvPicPr>
        <p:blipFill>
          <a:blip r:embed="rId4"/>
          <a:stretch>
            <a:fillRect/>
          </a:stretch>
        </p:blipFill>
        <p:spPr>
          <a:xfrm>
            <a:off x="287545" y="2592390"/>
            <a:ext cx="4848225" cy="2133600"/>
          </a:xfrm>
          <a:prstGeom prst="rect">
            <a:avLst/>
          </a:prstGeom>
        </p:spPr>
      </p:pic>
      <p:sp>
        <p:nvSpPr>
          <p:cNvPr id="9" name="CuadroTexto 8">
            <a:extLst>
              <a:ext uri="{FF2B5EF4-FFF2-40B4-BE49-F238E27FC236}">
                <a16:creationId xmlns:a16="http://schemas.microsoft.com/office/drawing/2014/main" id="{50F2AE18-FE2E-47FC-AF6A-A938D9D26529}"/>
              </a:ext>
            </a:extLst>
          </p:cNvPr>
          <p:cNvSpPr txBox="1"/>
          <p:nvPr/>
        </p:nvSpPr>
        <p:spPr>
          <a:xfrm>
            <a:off x="749105" y="4804946"/>
            <a:ext cx="3506774" cy="338554"/>
          </a:xfrm>
          <a:prstGeom prst="rect">
            <a:avLst/>
          </a:prstGeom>
          <a:noFill/>
        </p:spPr>
        <p:txBody>
          <a:bodyPr wrap="square">
            <a:spAutoFit/>
          </a:bodyPr>
          <a:lstStyle/>
          <a:p>
            <a:pPr algn="ctr"/>
            <a:r>
              <a:rPr lang="es-CO" sz="800" dirty="0">
                <a:solidFill>
                  <a:srgbClr val="4D4D4D"/>
                </a:solidFill>
              </a:rPr>
              <a:t>Fuente: Encuestas Instructores Sena Regional Quindío Centro de Comercio y Turismo</a:t>
            </a:r>
          </a:p>
        </p:txBody>
      </p:sp>
      <p:pic>
        <p:nvPicPr>
          <p:cNvPr id="1026" name="Picture 2" descr="https://scontent.fmzl1-1.fna.fbcdn.net/v/t1.0-9/121648283_1260644104302105_881498086752982113_n.jpg?_nc_cat=111&amp;ccb=2&amp;_nc_sid=8bfeb9&amp;_nc_eui2=AeFuIBD0UtbGlLRiL1EmqkziAeTu37_8XWUB5O7fv_xdZS1iRDlzYCXIgJggxZvd_Ec&amp;_nc_ohc=FOQl77ZFoZUAX_c1S5v&amp;_nc_ht=scontent.fmzl1-1.fna&amp;oh=8508133cc3f554b1588d56c6749cb471&amp;oe=5FEF85B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854" y="995196"/>
            <a:ext cx="3632248" cy="38596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AF9D021D-7F38-426F-B8D5-4D04DEB1D0B5}"/>
              </a:ext>
            </a:extLst>
          </p:cNvPr>
          <p:cNvSpPr/>
          <p:nvPr/>
        </p:nvSpPr>
        <p:spPr>
          <a:xfrm rot="5400000">
            <a:off x="2440743" y="2548890"/>
            <a:ext cx="543004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50F2AE18-FE2E-47FC-AF6A-A938D9D26529}"/>
              </a:ext>
            </a:extLst>
          </p:cNvPr>
          <p:cNvSpPr txBox="1"/>
          <p:nvPr/>
        </p:nvSpPr>
        <p:spPr>
          <a:xfrm>
            <a:off x="5372854" y="4911613"/>
            <a:ext cx="3506774" cy="215444"/>
          </a:xfrm>
          <a:prstGeom prst="rect">
            <a:avLst/>
          </a:prstGeom>
          <a:noFill/>
        </p:spPr>
        <p:txBody>
          <a:bodyPr wrap="square">
            <a:spAutoFit/>
          </a:bodyPr>
          <a:lstStyle/>
          <a:p>
            <a:pPr algn="ctr"/>
            <a:r>
              <a:rPr lang="es-CO" sz="800" dirty="0">
                <a:solidFill>
                  <a:srgbClr val="4D4D4D"/>
                </a:solidFill>
              </a:rPr>
              <a:t>Fuente:  https://www.facebook.com/SENAQuindio</a:t>
            </a:r>
          </a:p>
        </p:txBody>
      </p:sp>
    </p:spTree>
    <p:extLst>
      <p:ext uri="{BB962C8B-B14F-4D97-AF65-F5344CB8AC3E}">
        <p14:creationId xmlns:p14="http://schemas.microsoft.com/office/powerpoint/2010/main" val="1540564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82868" y="249495"/>
            <a:ext cx="4486844" cy="646331"/>
          </a:xfrm>
          <a:prstGeom prst="rect">
            <a:avLst/>
          </a:prstGeom>
          <a:noFill/>
        </p:spPr>
        <p:txBody>
          <a:bodyPr wrap="square" rtlCol="0">
            <a:spAutoFit/>
          </a:bodyPr>
          <a:lstStyle/>
          <a:p>
            <a:r>
              <a:rPr lang="es-ES" sz="3600" b="1" dirty="0">
                <a:solidFill>
                  <a:schemeClr val="bg1"/>
                </a:solidFill>
              </a:rPr>
              <a:t>¿Qué es Alert Room?</a:t>
            </a:r>
          </a:p>
        </p:txBody>
      </p:sp>
      <p:sp>
        <p:nvSpPr>
          <p:cNvPr id="3" name="CuadroTexto 2">
            <a:extLst>
              <a:ext uri="{FF2B5EF4-FFF2-40B4-BE49-F238E27FC236}">
                <a16:creationId xmlns:a16="http://schemas.microsoft.com/office/drawing/2014/main" id="{747BE5A7-3752-4DB4-AFE3-DECC9B5C9C07}"/>
              </a:ext>
            </a:extLst>
          </p:cNvPr>
          <p:cNvSpPr txBox="1"/>
          <p:nvPr/>
        </p:nvSpPr>
        <p:spPr>
          <a:xfrm>
            <a:off x="502971" y="1613672"/>
            <a:ext cx="7761767" cy="3000821"/>
          </a:xfrm>
          <a:prstGeom prst="rect">
            <a:avLst/>
          </a:prstGeom>
          <a:noFill/>
        </p:spPr>
        <p:txBody>
          <a:bodyPr wrap="square" rtlCol="0">
            <a:spAutoFit/>
          </a:bodyPr>
          <a:lstStyle/>
          <a:p>
            <a:pPr algn="just">
              <a:lnSpc>
                <a:spcPct val="150000"/>
              </a:lnSpc>
            </a:pPr>
            <a:r>
              <a:rPr lang="es-CO" dirty="0">
                <a:solidFill>
                  <a:schemeClr val="tx1">
                    <a:lumMod val="75000"/>
                    <a:lumOff val="25000"/>
                  </a:schemeClr>
                </a:solidFill>
              </a:rPr>
              <a:t>Aplicación para la gestión de procesos de comunicación entre guardas e instructores, como la notificación, registro y consulta de novedades, la solicitud de llaves para la apertura o cierre de los ambientes de formación del Sena Regional Quindío, Centro de Comercio y Turismo, además gestionar información sobre los instructores (registro y actualización de información personal además de la inactivación de cuenta) y la generación en formato PDF de los reportes de novedades generados. </a:t>
            </a:r>
            <a:endParaRPr lang="es-MX" b="0" i="0" dirty="0">
              <a:solidFill>
                <a:schemeClr val="tx1">
                  <a:lumMod val="75000"/>
                  <a:lumOff val="25000"/>
                </a:schemeClr>
              </a:solidFill>
              <a:effectLst/>
            </a:endParaRPr>
          </a:p>
        </p:txBody>
      </p:sp>
    </p:spTree>
    <p:extLst>
      <p:ext uri="{BB962C8B-B14F-4D97-AF65-F5344CB8AC3E}">
        <p14:creationId xmlns:p14="http://schemas.microsoft.com/office/powerpoint/2010/main" val="20867867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rot="16200000">
            <a:off x="-674976" y="2605253"/>
            <a:ext cx="2705451" cy="892512"/>
          </a:xfrm>
          <a:prstGeom prst="rect">
            <a:avLst/>
          </a:prstGeom>
        </p:spPr>
      </p:pic>
      <p:sp>
        <p:nvSpPr>
          <p:cNvPr id="4" name="CuadroTexto 3">
            <a:extLst>
              <a:ext uri="{FF2B5EF4-FFF2-40B4-BE49-F238E27FC236}">
                <a16:creationId xmlns:a16="http://schemas.microsoft.com/office/drawing/2014/main" id="{B0C28A32-B958-4967-A99A-0C8B77E77E0A}"/>
              </a:ext>
            </a:extLst>
          </p:cNvPr>
          <p:cNvSpPr txBox="1"/>
          <p:nvPr/>
        </p:nvSpPr>
        <p:spPr>
          <a:xfrm>
            <a:off x="569473" y="507847"/>
            <a:ext cx="3173188" cy="646331"/>
          </a:xfrm>
          <a:prstGeom prst="rect">
            <a:avLst/>
          </a:prstGeom>
          <a:noFill/>
        </p:spPr>
        <p:txBody>
          <a:bodyPr wrap="square" rtlCol="0">
            <a:spAutoFit/>
          </a:bodyPr>
          <a:lstStyle/>
          <a:p>
            <a:r>
              <a:rPr lang="es-ES" sz="3600" b="1" dirty="0">
                <a:solidFill>
                  <a:schemeClr val="tx1">
                    <a:lumMod val="75000"/>
                    <a:lumOff val="25000"/>
                  </a:schemeClr>
                </a:solidFill>
              </a:rPr>
              <a:t>Características</a:t>
            </a:r>
          </a:p>
        </p:txBody>
      </p:sp>
      <p:sp>
        <p:nvSpPr>
          <p:cNvPr id="5" name="Rectángulo 4"/>
          <p:cNvSpPr/>
          <p:nvPr/>
        </p:nvSpPr>
        <p:spPr>
          <a:xfrm>
            <a:off x="703355" y="1150770"/>
            <a:ext cx="71848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 name="Imagen 1"/>
          <p:cNvPicPr>
            <a:picLocks noChangeAspect="1"/>
          </p:cNvPicPr>
          <p:nvPr/>
        </p:nvPicPr>
        <p:blipFill>
          <a:blip r:embed="rId4"/>
          <a:stretch>
            <a:fillRect/>
          </a:stretch>
        </p:blipFill>
        <p:spPr>
          <a:xfrm>
            <a:off x="5461564" y="2943711"/>
            <a:ext cx="2694446" cy="1949358"/>
          </a:xfrm>
          <a:prstGeom prst="rect">
            <a:avLst/>
          </a:prstGeom>
        </p:spPr>
      </p:pic>
      <p:pic>
        <p:nvPicPr>
          <p:cNvPr id="1032" name="Picture 8" descr="Cliente-servidor - Wikipedia, la enciclopedia lib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563" y="2142782"/>
            <a:ext cx="3157792" cy="152067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cto de flecha 12"/>
          <p:cNvCxnSpPr/>
          <p:nvPr/>
        </p:nvCxnSpPr>
        <p:spPr>
          <a:xfrm flipH="1">
            <a:off x="1012955" y="2764223"/>
            <a:ext cx="546331" cy="2127"/>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034" name="Picture 10" descr="Icono de diagrama de demografía de Business Bicolor Set — Vector de st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2435" y="588504"/>
            <a:ext cx="485015" cy="4850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lustración 3d de llaves — Foto de St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3544" y="1394963"/>
            <a:ext cx="542796" cy="4267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rpetas verdes y grises — Foto de Sto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6573" y="2130681"/>
            <a:ext cx="588091" cy="4410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ficial de Policía Vector Ilustración — Vector de stoc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7669" y="1248559"/>
            <a:ext cx="683647" cy="7195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otón web gris brillante con signo de perfil de usuario. Icono redondeado de forma cuadrada con sombra y reflexión sobre fondo blanco. Esta ilustración vectorial creado y guardado en 8 eps — Vector de stoc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98673" y="500721"/>
            <a:ext cx="543570" cy="54357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racioso caricatura oficina trabajador — Vector de stoc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2944" y="2142782"/>
            <a:ext cx="548372" cy="548372"/>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AF9D021D-7F38-426F-B8D5-4D04DEB1D0B5}"/>
              </a:ext>
            </a:extLst>
          </p:cNvPr>
          <p:cNvSpPr/>
          <p:nvPr/>
        </p:nvSpPr>
        <p:spPr>
          <a:xfrm rot="5400000">
            <a:off x="2440743" y="2548890"/>
            <a:ext cx="5430047"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2" name="Conector recto de flecha 21"/>
          <p:cNvCxnSpPr/>
          <p:nvPr/>
        </p:nvCxnSpPr>
        <p:spPr>
          <a:xfrm flipH="1">
            <a:off x="6216477" y="735654"/>
            <a:ext cx="546331" cy="2127"/>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ector recto de flecha 22"/>
          <p:cNvCxnSpPr/>
          <p:nvPr/>
        </p:nvCxnSpPr>
        <p:spPr>
          <a:xfrm flipH="1">
            <a:off x="6216476" y="1513353"/>
            <a:ext cx="546331" cy="2127"/>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ector recto de flecha 23"/>
          <p:cNvCxnSpPr/>
          <p:nvPr/>
        </p:nvCxnSpPr>
        <p:spPr>
          <a:xfrm flipH="1" flipV="1">
            <a:off x="6262456" y="1768037"/>
            <a:ext cx="546331" cy="48848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p:cNvCxnSpPr/>
          <p:nvPr/>
        </p:nvCxnSpPr>
        <p:spPr>
          <a:xfrm flipH="1">
            <a:off x="6262456" y="2509083"/>
            <a:ext cx="546331" cy="2127"/>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ector recto de flecha 26"/>
          <p:cNvCxnSpPr/>
          <p:nvPr/>
        </p:nvCxnSpPr>
        <p:spPr>
          <a:xfrm flipH="1">
            <a:off x="6262457" y="1738753"/>
            <a:ext cx="500350" cy="51777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CuadroTexto 19">
            <a:extLst>
              <a:ext uri="{FF2B5EF4-FFF2-40B4-BE49-F238E27FC236}">
                <a16:creationId xmlns:a16="http://schemas.microsoft.com/office/drawing/2014/main" id="{50F2AE18-FE2E-47FC-AF6A-A938D9D26529}"/>
              </a:ext>
            </a:extLst>
          </p:cNvPr>
          <p:cNvSpPr txBox="1"/>
          <p:nvPr/>
        </p:nvSpPr>
        <p:spPr>
          <a:xfrm>
            <a:off x="6841242" y="4930182"/>
            <a:ext cx="2346285" cy="215444"/>
          </a:xfrm>
          <a:prstGeom prst="rect">
            <a:avLst/>
          </a:prstGeom>
          <a:noFill/>
        </p:spPr>
        <p:txBody>
          <a:bodyPr wrap="square">
            <a:spAutoFit/>
          </a:bodyPr>
          <a:lstStyle/>
          <a:p>
            <a:pPr algn="ctr"/>
            <a:r>
              <a:rPr lang="es-CO" sz="800" dirty="0">
                <a:solidFill>
                  <a:srgbClr val="4D4D4D"/>
                </a:solidFill>
              </a:rPr>
              <a:t>Fuente</a:t>
            </a:r>
            <a:r>
              <a:rPr lang="es-CO" sz="800" dirty="0" smtClean="0">
                <a:solidFill>
                  <a:srgbClr val="4D4D4D"/>
                </a:solidFill>
              </a:rPr>
              <a:t>: https</a:t>
            </a:r>
            <a:r>
              <a:rPr lang="es-CO" sz="800" dirty="0">
                <a:solidFill>
                  <a:srgbClr val="4D4D4D"/>
                </a:solidFill>
              </a:rPr>
              <a:t>://sp.depositphotos.com/home.html</a:t>
            </a:r>
          </a:p>
        </p:txBody>
      </p:sp>
    </p:spTree>
    <p:extLst>
      <p:ext uri="{BB962C8B-B14F-4D97-AF65-F5344CB8AC3E}">
        <p14:creationId xmlns:p14="http://schemas.microsoft.com/office/powerpoint/2010/main" val="787372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1399</Words>
  <Application>Microsoft Office PowerPoint</Application>
  <PresentationFormat>Presentación en pantalla (16:9)</PresentationFormat>
  <Paragraphs>139</Paragraphs>
  <Slides>21</Slides>
  <Notes>21</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21</vt:i4>
      </vt:variant>
    </vt:vector>
  </HeadingPairs>
  <TitlesOfParts>
    <vt:vector size="26" baseType="lpstr">
      <vt:lpstr>Arial</vt:lpstr>
      <vt:lpstr>Calibri</vt:lpstr>
      <vt:lpstr>Calibri (Cuerpo)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Portatil</dc:creator>
  <cp:lastModifiedBy>Daniela Valderrama Castaño</cp:lastModifiedBy>
  <cp:revision>143</cp:revision>
  <dcterms:modified xsi:type="dcterms:W3CDTF">2020-12-10T04:01:52Z</dcterms:modified>
</cp:coreProperties>
</file>